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1" r:id="rId1"/>
  </p:sldMasterIdLst>
  <p:notesMasterIdLst>
    <p:notesMasterId r:id="rId23"/>
  </p:notesMasterIdLst>
  <p:handoutMasterIdLst>
    <p:handoutMasterId r:id="rId24"/>
  </p:handoutMasterIdLst>
  <p:sldIdLst>
    <p:sldId id="497" r:id="rId2"/>
    <p:sldId id="519" r:id="rId3"/>
    <p:sldId id="591" r:id="rId4"/>
    <p:sldId id="585" r:id="rId5"/>
    <p:sldId id="593" r:id="rId6"/>
    <p:sldId id="604" r:id="rId7"/>
    <p:sldId id="587" r:id="rId8"/>
    <p:sldId id="596" r:id="rId9"/>
    <p:sldId id="595" r:id="rId10"/>
    <p:sldId id="605" r:id="rId11"/>
    <p:sldId id="597" r:id="rId12"/>
    <p:sldId id="607" r:id="rId13"/>
    <p:sldId id="598" r:id="rId14"/>
    <p:sldId id="599" r:id="rId15"/>
    <p:sldId id="609" r:id="rId16"/>
    <p:sldId id="608" r:id="rId17"/>
    <p:sldId id="600" r:id="rId18"/>
    <p:sldId id="601" r:id="rId19"/>
    <p:sldId id="606" r:id="rId20"/>
    <p:sldId id="602" r:id="rId21"/>
    <p:sldId id="374" r:id="rId22"/>
  </p:sldIdLst>
  <p:sldSz cx="12192000" cy="6858000"/>
  <p:notesSz cx="7315200" cy="9601200"/>
  <p:defaultTextStyle>
    <a:defPPr>
      <a:defRPr lang="en-US"/>
    </a:defPPr>
    <a:lvl1pPr algn="l" rtl="0" fontAlgn="b">
      <a:spcBef>
        <a:spcPct val="0"/>
      </a:spcBef>
      <a:spcAft>
        <a:spcPct val="0"/>
      </a:spcAft>
      <a:defRPr sz="1000" kern="1200">
        <a:solidFill>
          <a:schemeClr val="bg1"/>
        </a:solidFill>
        <a:latin typeface="Arial" charset="0"/>
        <a:ea typeface="ＭＳ Ｐゴシック" charset="0"/>
        <a:cs typeface="Arial" charset="0"/>
      </a:defRPr>
    </a:lvl1pPr>
    <a:lvl2pPr marL="457200" algn="l" rtl="0" fontAlgn="b">
      <a:spcBef>
        <a:spcPct val="0"/>
      </a:spcBef>
      <a:spcAft>
        <a:spcPct val="0"/>
      </a:spcAft>
      <a:defRPr sz="1000" kern="1200">
        <a:solidFill>
          <a:schemeClr val="bg1"/>
        </a:solidFill>
        <a:latin typeface="Arial" charset="0"/>
        <a:ea typeface="ＭＳ Ｐゴシック" charset="0"/>
        <a:cs typeface="Arial" charset="0"/>
      </a:defRPr>
    </a:lvl2pPr>
    <a:lvl3pPr marL="914400" algn="l" rtl="0" fontAlgn="b">
      <a:spcBef>
        <a:spcPct val="0"/>
      </a:spcBef>
      <a:spcAft>
        <a:spcPct val="0"/>
      </a:spcAft>
      <a:defRPr sz="1000" kern="1200">
        <a:solidFill>
          <a:schemeClr val="bg1"/>
        </a:solidFill>
        <a:latin typeface="Arial" charset="0"/>
        <a:ea typeface="ＭＳ Ｐゴシック" charset="0"/>
        <a:cs typeface="Arial" charset="0"/>
      </a:defRPr>
    </a:lvl3pPr>
    <a:lvl4pPr marL="1371600" algn="l" rtl="0" fontAlgn="b">
      <a:spcBef>
        <a:spcPct val="0"/>
      </a:spcBef>
      <a:spcAft>
        <a:spcPct val="0"/>
      </a:spcAft>
      <a:defRPr sz="1000" kern="1200">
        <a:solidFill>
          <a:schemeClr val="bg1"/>
        </a:solidFill>
        <a:latin typeface="Arial" charset="0"/>
        <a:ea typeface="ＭＳ Ｐゴシック" charset="0"/>
        <a:cs typeface="Arial" charset="0"/>
      </a:defRPr>
    </a:lvl4pPr>
    <a:lvl5pPr marL="1828800" algn="l" rtl="0" fontAlgn="b">
      <a:spcBef>
        <a:spcPct val="0"/>
      </a:spcBef>
      <a:spcAft>
        <a:spcPct val="0"/>
      </a:spcAft>
      <a:defRPr sz="1000" kern="1200">
        <a:solidFill>
          <a:schemeClr val="bg1"/>
        </a:solidFill>
        <a:latin typeface="Arial" charset="0"/>
        <a:ea typeface="ＭＳ Ｐゴシック" charset="0"/>
        <a:cs typeface="Arial" charset="0"/>
      </a:defRPr>
    </a:lvl5pPr>
    <a:lvl6pPr marL="2286000" algn="l" defTabSz="457200" rtl="0" eaLnBrk="1" latinLnBrk="0" hangingPunct="1">
      <a:defRPr sz="1000" kern="1200">
        <a:solidFill>
          <a:schemeClr val="bg1"/>
        </a:solidFill>
        <a:latin typeface="Arial" charset="0"/>
        <a:ea typeface="ＭＳ Ｐゴシック" charset="0"/>
        <a:cs typeface="Arial" charset="0"/>
      </a:defRPr>
    </a:lvl6pPr>
    <a:lvl7pPr marL="2743200" algn="l" defTabSz="457200" rtl="0" eaLnBrk="1" latinLnBrk="0" hangingPunct="1">
      <a:defRPr sz="1000" kern="1200">
        <a:solidFill>
          <a:schemeClr val="bg1"/>
        </a:solidFill>
        <a:latin typeface="Arial" charset="0"/>
        <a:ea typeface="ＭＳ Ｐゴシック" charset="0"/>
        <a:cs typeface="Arial" charset="0"/>
      </a:defRPr>
    </a:lvl7pPr>
    <a:lvl8pPr marL="3200400" algn="l" defTabSz="457200" rtl="0" eaLnBrk="1" latinLnBrk="0" hangingPunct="1">
      <a:defRPr sz="1000" kern="1200">
        <a:solidFill>
          <a:schemeClr val="bg1"/>
        </a:solidFill>
        <a:latin typeface="Arial" charset="0"/>
        <a:ea typeface="ＭＳ Ｐゴシック" charset="0"/>
        <a:cs typeface="Arial" charset="0"/>
      </a:defRPr>
    </a:lvl8pPr>
    <a:lvl9pPr marL="3657600" algn="l" defTabSz="457200" rtl="0" eaLnBrk="1" latinLnBrk="0" hangingPunct="1">
      <a:defRPr sz="1000" kern="1200">
        <a:solidFill>
          <a:schemeClr val="bg1"/>
        </a:solidFill>
        <a:latin typeface="Arial" charset="0"/>
        <a:ea typeface="ＭＳ Ｐゴシック" charset="0"/>
        <a:cs typeface="Arial"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EC5817"/>
    <a:srgbClr val="1DE8EA"/>
    <a:srgbClr val="3CFFD9"/>
    <a:srgbClr val="081620"/>
    <a:srgbClr val="B8E3F0"/>
    <a:srgbClr val="003366"/>
    <a:srgbClr val="CCFF9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40F2DFD-F4E9-4E56-978E-275BE3B911C6}" v="20" dt="2023-11-03T02:45:10.803"/>
    <p1510:client id="{92B4F973-234A-4F6F-BAC8-B5AB57D340C4}" v="67" dt="2023-11-03T13:28:17.34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56" autoAdjust="0"/>
    <p:restoredTop sz="73333" autoAdjust="0"/>
  </p:normalViewPr>
  <p:slideViewPr>
    <p:cSldViewPr>
      <p:cViewPr varScale="1">
        <p:scale>
          <a:sx n="70" d="100"/>
          <a:sy n="70" d="100"/>
        </p:scale>
        <p:origin x="1142" y="4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n Zhan" userId="9bf1158d-5ec6-44ed-8784-22fed4df2891" providerId="ADAL" clId="{92B4F973-234A-4F6F-BAC8-B5AB57D340C4}"/>
    <pc:docChg chg="undo custSel addSld delSld modSld">
      <pc:chgData name="Chen Zhan" userId="9bf1158d-5ec6-44ed-8784-22fed4df2891" providerId="ADAL" clId="{92B4F973-234A-4F6F-BAC8-B5AB57D340C4}" dt="2023-11-03T13:28:55.777" v="264" actId="5793"/>
      <pc:docMkLst>
        <pc:docMk/>
      </pc:docMkLst>
      <pc:sldChg chg="del">
        <pc:chgData name="Chen Zhan" userId="9bf1158d-5ec6-44ed-8784-22fed4df2891" providerId="ADAL" clId="{92B4F973-234A-4F6F-BAC8-B5AB57D340C4}" dt="2023-11-03T12:49:25.287" v="1" actId="47"/>
        <pc:sldMkLst>
          <pc:docMk/>
          <pc:sldMk cId="1857971194" sldId="538"/>
        </pc:sldMkLst>
      </pc:sldChg>
      <pc:sldChg chg="del">
        <pc:chgData name="Chen Zhan" userId="9bf1158d-5ec6-44ed-8784-22fed4df2891" providerId="ADAL" clId="{92B4F973-234A-4F6F-BAC8-B5AB57D340C4}" dt="2023-11-03T12:49:25.287" v="1" actId="47"/>
        <pc:sldMkLst>
          <pc:docMk/>
          <pc:sldMk cId="675921023" sldId="588"/>
        </pc:sldMkLst>
      </pc:sldChg>
      <pc:sldChg chg="del">
        <pc:chgData name="Chen Zhan" userId="9bf1158d-5ec6-44ed-8784-22fed4df2891" providerId="ADAL" clId="{92B4F973-234A-4F6F-BAC8-B5AB57D340C4}" dt="2023-11-03T12:49:25.287" v="1" actId="47"/>
        <pc:sldMkLst>
          <pc:docMk/>
          <pc:sldMk cId="281137841" sldId="592"/>
        </pc:sldMkLst>
      </pc:sldChg>
      <pc:sldChg chg="addSp delSp modSp add mod modNotesTx">
        <pc:chgData name="Chen Zhan" userId="9bf1158d-5ec6-44ed-8784-22fed4df2891" providerId="ADAL" clId="{92B4F973-234A-4F6F-BAC8-B5AB57D340C4}" dt="2023-11-03T13:21:35.285" v="147" actId="6549"/>
        <pc:sldMkLst>
          <pc:docMk/>
          <pc:sldMk cId="3792583645" sldId="602"/>
        </pc:sldMkLst>
        <pc:spChg chg="add mod">
          <ac:chgData name="Chen Zhan" userId="9bf1158d-5ec6-44ed-8784-22fed4df2891" providerId="ADAL" clId="{92B4F973-234A-4F6F-BAC8-B5AB57D340C4}" dt="2023-11-03T13:21:06.865" v="145" actId="20577"/>
          <ac:spMkLst>
            <pc:docMk/>
            <pc:sldMk cId="3792583645" sldId="602"/>
            <ac:spMk id="5" creationId="{A2A39AA5-5FE1-53F5-280C-AD3DFCACB99B}"/>
          </ac:spMkLst>
        </pc:spChg>
        <pc:spChg chg="del mod">
          <ac:chgData name="Chen Zhan" userId="9bf1158d-5ec6-44ed-8784-22fed4df2891" providerId="ADAL" clId="{92B4F973-234A-4F6F-BAC8-B5AB57D340C4}" dt="2023-11-03T12:49:30.808" v="5" actId="478"/>
          <ac:spMkLst>
            <pc:docMk/>
            <pc:sldMk cId="3792583645" sldId="602"/>
            <ac:spMk id="6" creationId="{BAB3454F-64EF-9CA7-9C74-E83937BD052B}"/>
          </ac:spMkLst>
        </pc:spChg>
        <pc:spChg chg="del">
          <ac:chgData name="Chen Zhan" userId="9bf1158d-5ec6-44ed-8784-22fed4df2891" providerId="ADAL" clId="{92B4F973-234A-4F6F-BAC8-B5AB57D340C4}" dt="2023-11-03T12:49:32.392" v="6" actId="478"/>
          <ac:spMkLst>
            <pc:docMk/>
            <pc:sldMk cId="3792583645" sldId="602"/>
            <ac:spMk id="15" creationId="{1E0F85C6-C705-C4B7-9E3B-E93027F23F7D}"/>
          </ac:spMkLst>
        </pc:spChg>
        <pc:picChg chg="add del mod">
          <ac:chgData name="Chen Zhan" userId="9bf1158d-5ec6-44ed-8784-22fed4df2891" providerId="ADAL" clId="{92B4F973-234A-4F6F-BAC8-B5AB57D340C4}" dt="2023-11-03T13:19:54.043" v="44" actId="478"/>
          <ac:picMkLst>
            <pc:docMk/>
            <pc:sldMk cId="3792583645" sldId="602"/>
            <ac:picMk id="7" creationId="{12B07846-FDE9-2299-39BE-1731B7AB16F5}"/>
          </ac:picMkLst>
        </pc:picChg>
        <pc:picChg chg="add del mod">
          <ac:chgData name="Chen Zhan" userId="9bf1158d-5ec6-44ed-8784-22fed4df2891" providerId="ADAL" clId="{92B4F973-234A-4F6F-BAC8-B5AB57D340C4}" dt="2023-11-03T13:19:55.938" v="45" actId="478"/>
          <ac:picMkLst>
            <pc:docMk/>
            <pc:sldMk cId="3792583645" sldId="602"/>
            <ac:picMk id="8" creationId="{1B13E852-C51F-A1DC-61BA-7AF651117541}"/>
          </ac:picMkLst>
        </pc:picChg>
        <pc:picChg chg="del">
          <ac:chgData name="Chen Zhan" userId="9bf1158d-5ec6-44ed-8784-22fed4df2891" providerId="ADAL" clId="{92B4F973-234A-4F6F-BAC8-B5AB57D340C4}" dt="2023-11-03T12:49:29.604" v="4" actId="478"/>
          <ac:picMkLst>
            <pc:docMk/>
            <pc:sldMk cId="3792583645" sldId="602"/>
            <ac:picMk id="12" creationId="{7101E23D-223C-54C7-9E23-85140543DDF5}"/>
          </ac:picMkLst>
        </pc:picChg>
        <pc:picChg chg="del">
          <ac:chgData name="Chen Zhan" userId="9bf1158d-5ec6-44ed-8784-22fed4df2891" providerId="ADAL" clId="{92B4F973-234A-4F6F-BAC8-B5AB57D340C4}" dt="2023-11-03T12:49:32.779" v="7" actId="478"/>
          <ac:picMkLst>
            <pc:docMk/>
            <pc:sldMk cId="3792583645" sldId="602"/>
            <ac:picMk id="14" creationId="{A8B771CE-298B-AD19-7E48-EAD4403A7C46}"/>
          </ac:picMkLst>
        </pc:picChg>
        <pc:picChg chg="del">
          <ac:chgData name="Chen Zhan" userId="9bf1158d-5ec6-44ed-8784-22fed4df2891" providerId="ADAL" clId="{92B4F973-234A-4F6F-BAC8-B5AB57D340C4}" dt="2023-11-03T12:49:27.800" v="2" actId="478"/>
          <ac:picMkLst>
            <pc:docMk/>
            <pc:sldMk cId="3792583645" sldId="602"/>
            <ac:picMk id="1026" creationId="{F46E956E-C624-7BAA-BFE3-74F9CEB17069}"/>
          </ac:picMkLst>
        </pc:picChg>
      </pc:sldChg>
      <pc:sldChg chg="addSp modSp add mod modNotesTx">
        <pc:chgData name="Chen Zhan" userId="9bf1158d-5ec6-44ed-8784-22fed4df2891" providerId="ADAL" clId="{92B4F973-234A-4F6F-BAC8-B5AB57D340C4}" dt="2023-11-03T13:28:55.777" v="264" actId="5793"/>
        <pc:sldMkLst>
          <pc:docMk/>
          <pc:sldMk cId="445610513" sldId="603"/>
        </pc:sldMkLst>
        <pc:spChg chg="mod">
          <ac:chgData name="Chen Zhan" userId="9bf1158d-5ec6-44ed-8784-22fed4df2891" providerId="ADAL" clId="{92B4F973-234A-4F6F-BAC8-B5AB57D340C4}" dt="2023-11-03T13:28:55.777" v="264" actId="5793"/>
          <ac:spMkLst>
            <pc:docMk/>
            <pc:sldMk cId="445610513" sldId="603"/>
            <ac:spMk id="5" creationId="{A2A39AA5-5FE1-53F5-280C-AD3DFCACB99B}"/>
          </ac:spMkLst>
        </pc:spChg>
        <pc:picChg chg="add mod">
          <ac:chgData name="Chen Zhan" userId="9bf1158d-5ec6-44ed-8784-22fed4df2891" providerId="ADAL" clId="{92B4F973-234A-4F6F-BAC8-B5AB57D340C4}" dt="2023-11-03T13:28:17.340" v="256" actId="1076"/>
          <ac:picMkLst>
            <pc:docMk/>
            <pc:sldMk cId="445610513" sldId="603"/>
            <ac:picMk id="1026" creationId="{27E3C5BE-EE26-7EEB-409E-B474C47513DA}"/>
          </ac:picMkLst>
        </pc:picChg>
      </pc:sldChg>
    </pc:docChg>
  </pc:docChgLst>
  <pc:docChgLst>
    <pc:chgData name="Chen Zhan" userId="f3586c81a9032f11" providerId="LiveId" clId="{740F2DFD-F4E9-4E56-978E-275BE3B911C6}"/>
    <pc:docChg chg="undo custSel addSld modSld">
      <pc:chgData name="Chen Zhan" userId="f3586c81a9032f11" providerId="LiveId" clId="{740F2DFD-F4E9-4E56-978E-275BE3B911C6}" dt="2023-11-03T02:46:04.235" v="136" actId="122"/>
      <pc:docMkLst>
        <pc:docMk/>
      </pc:docMkLst>
      <pc:sldChg chg="modSp modNotesTx">
        <pc:chgData name="Chen Zhan" userId="f3586c81a9032f11" providerId="LiveId" clId="{740F2DFD-F4E9-4E56-978E-275BE3B911C6}" dt="2023-11-03T02:37:42.020" v="9" actId="6549"/>
        <pc:sldMkLst>
          <pc:docMk/>
          <pc:sldMk cId="3559627581" sldId="600"/>
        </pc:sldMkLst>
        <pc:picChg chg="mod">
          <ac:chgData name="Chen Zhan" userId="f3586c81a9032f11" providerId="LiveId" clId="{740F2DFD-F4E9-4E56-978E-275BE3B911C6}" dt="2023-11-02T13:26:39.564" v="3" actId="14100"/>
          <ac:picMkLst>
            <pc:docMk/>
            <pc:sldMk cId="3559627581" sldId="600"/>
            <ac:picMk id="5" creationId="{4FB7A657-7770-C46F-00AA-8B46513E348D}"/>
          </ac:picMkLst>
        </pc:picChg>
      </pc:sldChg>
      <pc:sldChg chg="addSp delSp modSp add mod modClrScheme modAnim chgLayout">
        <pc:chgData name="Chen Zhan" userId="f3586c81a9032f11" providerId="LiveId" clId="{740F2DFD-F4E9-4E56-978E-275BE3B911C6}" dt="2023-11-03T02:46:04.235" v="136" actId="122"/>
        <pc:sldMkLst>
          <pc:docMk/>
          <pc:sldMk cId="21695901" sldId="601"/>
        </pc:sldMkLst>
        <pc:spChg chg="mod">
          <ac:chgData name="Chen Zhan" userId="f3586c81a9032f11" providerId="LiveId" clId="{740F2DFD-F4E9-4E56-978E-275BE3B911C6}" dt="2023-11-03T02:38:43.527" v="18" actId="26606"/>
          <ac:spMkLst>
            <pc:docMk/>
            <pc:sldMk cId="21695901" sldId="601"/>
            <ac:spMk id="2" creationId="{9782833E-812D-62D1-E74D-E2DE6C5E6AF7}"/>
          </ac:spMkLst>
        </pc:spChg>
        <pc:spChg chg="mod">
          <ac:chgData name="Chen Zhan" userId="f3586c81a9032f11" providerId="LiveId" clId="{740F2DFD-F4E9-4E56-978E-275BE3B911C6}" dt="2023-11-03T02:38:43.527" v="18" actId="26606"/>
          <ac:spMkLst>
            <pc:docMk/>
            <pc:sldMk cId="21695901" sldId="601"/>
            <ac:spMk id="3" creationId="{FF6235D8-CE49-837B-BCF8-FF74ECB3005B}"/>
          </ac:spMkLst>
        </pc:spChg>
        <pc:spChg chg="mod">
          <ac:chgData name="Chen Zhan" userId="f3586c81a9032f11" providerId="LiveId" clId="{740F2DFD-F4E9-4E56-978E-275BE3B911C6}" dt="2023-11-03T02:38:43.527" v="18" actId="26606"/>
          <ac:spMkLst>
            <pc:docMk/>
            <pc:sldMk cId="21695901" sldId="601"/>
            <ac:spMk id="4" creationId="{043776DB-0BC4-4325-ECCD-0CA91E889DFF}"/>
          </ac:spMkLst>
        </pc:spChg>
        <pc:spChg chg="add mod">
          <ac:chgData name="Chen Zhan" userId="f3586c81a9032f11" providerId="LiveId" clId="{740F2DFD-F4E9-4E56-978E-275BE3B911C6}" dt="2023-11-03T02:44:02.553" v="47" actId="1076"/>
          <ac:spMkLst>
            <pc:docMk/>
            <pc:sldMk cId="21695901" sldId="601"/>
            <ac:spMk id="6" creationId="{BAB3454F-64EF-9CA7-9C74-E83937BD052B}"/>
          </ac:spMkLst>
        </pc:spChg>
        <pc:spChg chg="del">
          <ac:chgData name="Chen Zhan" userId="f3586c81a9032f11" providerId="LiveId" clId="{740F2DFD-F4E9-4E56-978E-275BE3B911C6}" dt="2023-11-03T02:36:33.809" v="5" actId="478"/>
          <ac:spMkLst>
            <pc:docMk/>
            <pc:sldMk cId="21695901" sldId="601"/>
            <ac:spMk id="9" creationId="{D13676B9-05F2-6F98-A5D1-BB77C2AD6B6E}"/>
          </ac:spMkLst>
        </pc:spChg>
        <pc:spChg chg="add mod">
          <ac:chgData name="Chen Zhan" userId="f3586c81a9032f11" providerId="LiveId" clId="{740F2DFD-F4E9-4E56-978E-275BE3B911C6}" dt="2023-11-03T02:46:04.235" v="136" actId="122"/>
          <ac:spMkLst>
            <pc:docMk/>
            <pc:sldMk cId="21695901" sldId="601"/>
            <ac:spMk id="15" creationId="{1E0F85C6-C705-C4B7-9E3B-E93027F23F7D}"/>
          </ac:spMkLst>
        </pc:spChg>
        <pc:spChg chg="add del mod">
          <ac:chgData name="Chen Zhan" userId="f3586c81a9032f11" providerId="LiveId" clId="{740F2DFD-F4E9-4E56-978E-275BE3B911C6}" dt="2023-11-03T02:43:25.976" v="38" actId="478"/>
          <ac:spMkLst>
            <pc:docMk/>
            <pc:sldMk cId="21695901" sldId="601"/>
            <ac:spMk id="1028" creationId="{3DF942A3-489A-F1FA-7EAA-46697BD47CB9}"/>
          </ac:spMkLst>
        </pc:spChg>
        <pc:spChg chg="add del mod">
          <ac:chgData name="Chen Zhan" userId="f3586c81a9032f11" providerId="LiveId" clId="{740F2DFD-F4E9-4E56-978E-275BE3B911C6}" dt="2023-11-03T02:38:36.157" v="17" actId="26606"/>
          <ac:spMkLst>
            <pc:docMk/>
            <pc:sldMk cId="21695901" sldId="601"/>
            <ac:spMk id="1031" creationId="{766CBED4-7991-FD58-632A-BDBA14683191}"/>
          </ac:spMkLst>
        </pc:spChg>
        <pc:picChg chg="del">
          <ac:chgData name="Chen Zhan" userId="f3586c81a9032f11" providerId="LiveId" clId="{740F2DFD-F4E9-4E56-978E-275BE3B911C6}" dt="2023-11-03T02:36:35.297" v="6" actId="478"/>
          <ac:picMkLst>
            <pc:docMk/>
            <pc:sldMk cId="21695901" sldId="601"/>
            <ac:picMk id="5" creationId="{4FB7A657-7770-C46F-00AA-8B46513E348D}"/>
          </ac:picMkLst>
        </pc:picChg>
        <pc:picChg chg="del">
          <ac:chgData name="Chen Zhan" userId="f3586c81a9032f11" providerId="LiveId" clId="{740F2DFD-F4E9-4E56-978E-275BE3B911C6}" dt="2023-11-03T02:36:37.799" v="7" actId="478"/>
          <ac:picMkLst>
            <pc:docMk/>
            <pc:sldMk cId="21695901" sldId="601"/>
            <ac:picMk id="7" creationId="{2046D308-9EB6-64E1-F6CB-97354177A9AA}"/>
          </ac:picMkLst>
        </pc:picChg>
        <pc:picChg chg="add del mod">
          <ac:chgData name="Chen Zhan" userId="f3586c81a9032f11" providerId="LiveId" clId="{740F2DFD-F4E9-4E56-978E-275BE3B911C6}" dt="2023-11-03T02:42:37.696" v="34" actId="478"/>
          <ac:picMkLst>
            <pc:docMk/>
            <pc:sldMk cId="21695901" sldId="601"/>
            <ac:picMk id="10" creationId="{BF1AA7E4-A070-59FB-11E1-ED13762B5377}"/>
          </ac:picMkLst>
        </pc:picChg>
        <pc:picChg chg="add mod">
          <ac:chgData name="Chen Zhan" userId="f3586c81a9032f11" providerId="LiveId" clId="{740F2DFD-F4E9-4E56-978E-275BE3B911C6}" dt="2023-11-03T02:44:04.913" v="48" actId="1076"/>
          <ac:picMkLst>
            <pc:docMk/>
            <pc:sldMk cId="21695901" sldId="601"/>
            <ac:picMk id="12" creationId="{7101E23D-223C-54C7-9E23-85140543DDF5}"/>
          </ac:picMkLst>
        </pc:picChg>
        <pc:picChg chg="add mod">
          <ac:chgData name="Chen Zhan" userId="f3586c81a9032f11" providerId="LiveId" clId="{740F2DFD-F4E9-4E56-978E-275BE3B911C6}" dt="2023-11-03T02:43:45.667" v="44" actId="1076"/>
          <ac:picMkLst>
            <pc:docMk/>
            <pc:sldMk cId="21695901" sldId="601"/>
            <ac:picMk id="14" creationId="{A8B771CE-298B-AD19-7E48-EAD4403A7C46}"/>
          </ac:picMkLst>
        </pc:picChg>
        <pc:picChg chg="add mod ord">
          <ac:chgData name="Chen Zhan" userId="f3586c81a9032f11" providerId="LiveId" clId="{740F2DFD-F4E9-4E56-978E-275BE3B911C6}" dt="2023-11-03T02:43:42.116" v="43" actId="1076"/>
          <ac:picMkLst>
            <pc:docMk/>
            <pc:sldMk cId="21695901" sldId="601"/>
            <ac:picMk id="1026" creationId="{F46E956E-C624-7BAA-BFE3-74F9CEB17069}"/>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410" name="Rectangle 2"/>
          <p:cNvSpPr>
            <a:spLocks noGrp="1" noChangeArrowheads="1"/>
          </p:cNvSpPr>
          <p:nvPr>
            <p:ph type="hdr" sz="quarter"/>
          </p:nvPr>
        </p:nvSpPr>
        <p:spPr bwMode="auto">
          <a:xfrm>
            <a:off x="0" y="0"/>
            <a:ext cx="3170238" cy="479425"/>
          </a:xfrm>
          <a:prstGeom prst="rect">
            <a:avLst/>
          </a:prstGeom>
          <a:noFill/>
          <a:ln>
            <a:noFill/>
          </a:ln>
          <a:effectLst/>
        </p:spPr>
        <p:txBody>
          <a:bodyPr vert="horz" wrap="square" lIns="99048" tIns="49524" rIns="99048" bIns="49524" numCol="1" anchor="t" anchorCtr="0" compatLnSpc="1">
            <a:prstTxWarp prst="textNoShape">
              <a:avLst/>
            </a:prstTxWarp>
          </a:bodyPr>
          <a:lstStyle>
            <a:lvl1pPr defTabSz="990600" fontAlgn="base">
              <a:defRPr sz="1300">
                <a:solidFill>
                  <a:schemeClr val="tx1"/>
                </a:solidFill>
                <a:ea typeface="+mn-ea"/>
              </a:defRPr>
            </a:lvl1pPr>
          </a:lstStyle>
          <a:p>
            <a:pPr>
              <a:defRPr/>
            </a:pPr>
            <a:endParaRPr lang="en-US"/>
          </a:p>
        </p:txBody>
      </p:sp>
      <p:sp>
        <p:nvSpPr>
          <p:cNvPr id="17411" name="Rectangle 3"/>
          <p:cNvSpPr>
            <a:spLocks noGrp="1" noChangeArrowheads="1"/>
          </p:cNvSpPr>
          <p:nvPr>
            <p:ph type="dt" sz="quarter" idx="1"/>
          </p:nvPr>
        </p:nvSpPr>
        <p:spPr bwMode="auto">
          <a:xfrm>
            <a:off x="4143375" y="0"/>
            <a:ext cx="3170238" cy="479425"/>
          </a:xfrm>
          <a:prstGeom prst="rect">
            <a:avLst/>
          </a:prstGeom>
          <a:noFill/>
          <a:ln>
            <a:noFill/>
          </a:ln>
          <a:effectLst/>
        </p:spPr>
        <p:txBody>
          <a:bodyPr vert="horz" wrap="square" lIns="99048" tIns="49524" rIns="99048" bIns="49524" numCol="1" anchor="t" anchorCtr="0" compatLnSpc="1">
            <a:prstTxWarp prst="textNoShape">
              <a:avLst/>
            </a:prstTxWarp>
          </a:bodyPr>
          <a:lstStyle>
            <a:lvl1pPr algn="r" defTabSz="990600" fontAlgn="base">
              <a:defRPr sz="1300">
                <a:solidFill>
                  <a:schemeClr val="tx1"/>
                </a:solidFill>
                <a:ea typeface="+mn-ea"/>
              </a:defRPr>
            </a:lvl1pPr>
          </a:lstStyle>
          <a:p>
            <a:pPr>
              <a:defRPr/>
            </a:pPr>
            <a:endParaRPr lang="en-US"/>
          </a:p>
        </p:txBody>
      </p:sp>
      <p:sp>
        <p:nvSpPr>
          <p:cNvPr id="17412" name="Rectangle 4"/>
          <p:cNvSpPr>
            <a:spLocks noGrp="1" noChangeArrowheads="1"/>
          </p:cNvSpPr>
          <p:nvPr>
            <p:ph type="ftr" sz="quarter" idx="2"/>
          </p:nvPr>
        </p:nvSpPr>
        <p:spPr bwMode="auto">
          <a:xfrm>
            <a:off x="0" y="9120188"/>
            <a:ext cx="3170238" cy="479425"/>
          </a:xfrm>
          <a:prstGeom prst="rect">
            <a:avLst/>
          </a:prstGeom>
          <a:noFill/>
          <a:ln>
            <a:noFill/>
          </a:ln>
          <a:effectLst/>
        </p:spPr>
        <p:txBody>
          <a:bodyPr vert="horz" wrap="square" lIns="99048" tIns="49524" rIns="99048" bIns="49524" numCol="1" anchor="b" anchorCtr="0" compatLnSpc="1">
            <a:prstTxWarp prst="textNoShape">
              <a:avLst/>
            </a:prstTxWarp>
          </a:bodyPr>
          <a:lstStyle>
            <a:lvl1pPr defTabSz="990600" fontAlgn="base">
              <a:defRPr sz="1300">
                <a:solidFill>
                  <a:schemeClr val="tx1"/>
                </a:solidFill>
                <a:ea typeface="+mn-ea"/>
              </a:defRPr>
            </a:lvl1pPr>
          </a:lstStyle>
          <a:p>
            <a:pPr>
              <a:defRPr/>
            </a:pPr>
            <a:endParaRPr lang="en-US"/>
          </a:p>
        </p:txBody>
      </p:sp>
      <p:sp>
        <p:nvSpPr>
          <p:cNvPr id="17413" name="Rectangle 5"/>
          <p:cNvSpPr>
            <a:spLocks noGrp="1" noChangeArrowheads="1"/>
          </p:cNvSpPr>
          <p:nvPr>
            <p:ph type="sldNum" sz="quarter" idx="3"/>
          </p:nvPr>
        </p:nvSpPr>
        <p:spPr bwMode="auto">
          <a:xfrm>
            <a:off x="4143375" y="9120188"/>
            <a:ext cx="3170238" cy="479425"/>
          </a:xfrm>
          <a:prstGeom prst="rect">
            <a:avLst/>
          </a:prstGeom>
          <a:noFill/>
          <a:ln>
            <a:noFill/>
          </a:ln>
          <a:effectLst/>
        </p:spPr>
        <p:txBody>
          <a:bodyPr vert="horz" wrap="square" lIns="99048" tIns="49524" rIns="99048" bIns="49524" numCol="1" anchor="b" anchorCtr="0" compatLnSpc="1">
            <a:prstTxWarp prst="textNoShape">
              <a:avLst/>
            </a:prstTxWarp>
          </a:bodyPr>
          <a:lstStyle>
            <a:lvl1pPr algn="r" defTabSz="990600" fontAlgn="base">
              <a:defRPr sz="1300">
                <a:solidFill>
                  <a:schemeClr val="tx1"/>
                </a:solidFill>
              </a:defRPr>
            </a:lvl1pPr>
          </a:lstStyle>
          <a:p>
            <a:fld id="{299CFDFD-0BE4-254D-B98E-AD9CD702F18E}" type="slidenum">
              <a:rPr lang="en-US"/>
              <a:pPr/>
              <a:t>‹#›</a:t>
            </a:fld>
            <a:endParaRPr lang="en-US"/>
          </a:p>
        </p:txBody>
      </p:sp>
    </p:spTree>
    <p:extLst>
      <p:ext uri="{BB962C8B-B14F-4D97-AF65-F5344CB8AC3E}">
        <p14:creationId xmlns:p14="http://schemas.microsoft.com/office/powerpoint/2010/main" val="2830360088"/>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170238" cy="479425"/>
          </a:xfrm>
          <a:prstGeom prst="rect">
            <a:avLst/>
          </a:prstGeom>
          <a:noFill/>
          <a:ln>
            <a:noFill/>
          </a:ln>
          <a:effectLst/>
        </p:spPr>
        <p:txBody>
          <a:bodyPr vert="horz" wrap="square" lIns="99048" tIns="49524" rIns="99048" bIns="49524" numCol="1" anchor="t" anchorCtr="0" compatLnSpc="1">
            <a:prstTxWarp prst="textNoShape">
              <a:avLst/>
            </a:prstTxWarp>
          </a:bodyPr>
          <a:lstStyle>
            <a:lvl1pPr defTabSz="990600" fontAlgn="base">
              <a:defRPr sz="1300">
                <a:solidFill>
                  <a:schemeClr val="tx1"/>
                </a:solidFill>
                <a:ea typeface="+mn-ea"/>
              </a:defRPr>
            </a:lvl1pPr>
          </a:lstStyle>
          <a:p>
            <a:pPr>
              <a:defRPr/>
            </a:pPr>
            <a:endParaRPr lang="en-US"/>
          </a:p>
        </p:txBody>
      </p:sp>
      <p:sp>
        <p:nvSpPr>
          <p:cNvPr id="3075" name="Rectangle 3"/>
          <p:cNvSpPr>
            <a:spLocks noGrp="1" noChangeArrowheads="1"/>
          </p:cNvSpPr>
          <p:nvPr>
            <p:ph type="dt" idx="1"/>
          </p:nvPr>
        </p:nvSpPr>
        <p:spPr bwMode="auto">
          <a:xfrm>
            <a:off x="4143375" y="0"/>
            <a:ext cx="3170238" cy="479425"/>
          </a:xfrm>
          <a:prstGeom prst="rect">
            <a:avLst/>
          </a:prstGeom>
          <a:noFill/>
          <a:ln>
            <a:noFill/>
          </a:ln>
          <a:effectLst/>
        </p:spPr>
        <p:txBody>
          <a:bodyPr vert="horz" wrap="square" lIns="99048" tIns="49524" rIns="99048" bIns="49524" numCol="1" anchor="t" anchorCtr="0" compatLnSpc="1">
            <a:prstTxWarp prst="textNoShape">
              <a:avLst/>
            </a:prstTxWarp>
          </a:bodyPr>
          <a:lstStyle>
            <a:lvl1pPr algn="r" defTabSz="990600" fontAlgn="base">
              <a:defRPr sz="1300">
                <a:solidFill>
                  <a:schemeClr val="tx1"/>
                </a:solidFill>
                <a:ea typeface="+mn-ea"/>
              </a:defRPr>
            </a:lvl1pPr>
          </a:lstStyle>
          <a:p>
            <a:pPr>
              <a:defRPr/>
            </a:pPr>
            <a:endParaRPr lang="en-US"/>
          </a:p>
        </p:txBody>
      </p:sp>
      <p:sp>
        <p:nvSpPr>
          <p:cNvPr id="63492" name="Rectangle 4"/>
          <p:cNvSpPr>
            <a:spLocks noGrp="1" noRot="1" noChangeAspect="1" noChangeArrowheads="1" noTextEdit="1"/>
          </p:cNvSpPr>
          <p:nvPr>
            <p:ph type="sldImg" idx="2"/>
          </p:nvPr>
        </p:nvSpPr>
        <p:spPr bwMode="auto">
          <a:xfrm>
            <a:off x="458788" y="720725"/>
            <a:ext cx="6397625" cy="359886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077" name="Rectangle 5"/>
          <p:cNvSpPr>
            <a:spLocks noGrp="1" noChangeArrowheads="1"/>
          </p:cNvSpPr>
          <p:nvPr>
            <p:ph type="body" sz="quarter" idx="3"/>
          </p:nvPr>
        </p:nvSpPr>
        <p:spPr bwMode="auto">
          <a:xfrm>
            <a:off x="731838" y="4559300"/>
            <a:ext cx="5851525" cy="4321175"/>
          </a:xfrm>
          <a:prstGeom prst="rect">
            <a:avLst/>
          </a:prstGeom>
          <a:noFill/>
          <a:ln>
            <a:noFill/>
          </a:ln>
          <a:effectLst/>
        </p:spPr>
        <p:txBody>
          <a:bodyPr vert="horz" wrap="square" lIns="99048" tIns="49524" rIns="99048" bIns="49524"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9120188"/>
            <a:ext cx="3170238" cy="479425"/>
          </a:xfrm>
          <a:prstGeom prst="rect">
            <a:avLst/>
          </a:prstGeom>
          <a:noFill/>
          <a:ln>
            <a:noFill/>
          </a:ln>
          <a:effectLst/>
        </p:spPr>
        <p:txBody>
          <a:bodyPr vert="horz" wrap="square" lIns="99048" tIns="49524" rIns="99048" bIns="49524" numCol="1" anchor="b" anchorCtr="0" compatLnSpc="1">
            <a:prstTxWarp prst="textNoShape">
              <a:avLst/>
            </a:prstTxWarp>
          </a:bodyPr>
          <a:lstStyle>
            <a:lvl1pPr defTabSz="990600" fontAlgn="base">
              <a:defRPr sz="1300">
                <a:solidFill>
                  <a:schemeClr val="tx1"/>
                </a:solidFill>
                <a:ea typeface="+mn-ea"/>
              </a:defRPr>
            </a:lvl1pPr>
          </a:lstStyle>
          <a:p>
            <a:pPr>
              <a:defRPr/>
            </a:pPr>
            <a:endParaRPr lang="en-US"/>
          </a:p>
        </p:txBody>
      </p:sp>
      <p:sp>
        <p:nvSpPr>
          <p:cNvPr id="3079" name="Rectangle 7"/>
          <p:cNvSpPr>
            <a:spLocks noGrp="1" noChangeArrowheads="1"/>
          </p:cNvSpPr>
          <p:nvPr>
            <p:ph type="sldNum" sz="quarter" idx="5"/>
          </p:nvPr>
        </p:nvSpPr>
        <p:spPr bwMode="auto">
          <a:xfrm>
            <a:off x="4143375" y="9120188"/>
            <a:ext cx="3170238" cy="479425"/>
          </a:xfrm>
          <a:prstGeom prst="rect">
            <a:avLst/>
          </a:prstGeom>
          <a:noFill/>
          <a:ln>
            <a:noFill/>
          </a:ln>
          <a:effectLst/>
        </p:spPr>
        <p:txBody>
          <a:bodyPr vert="horz" wrap="square" lIns="99048" tIns="49524" rIns="99048" bIns="49524" numCol="1" anchor="b" anchorCtr="0" compatLnSpc="1">
            <a:prstTxWarp prst="textNoShape">
              <a:avLst/>
            </a:prstTxWarp>
          </a:bodyPr>
          <a:lstStyle>
            <a:lvl1pPr algn="r" defTabSz="990600" fontAlgn="base">
              <a:defRPr sz="1300">
                <a:solidFill>
                  <a:schemeClr val="tx1"/>
                </a:solidFill>
              </a:defRPr>
            </a:lvl1pPr>
          </a:lstStyle>
          <a:p>
            <a:fld id="{6D6AA351-6953-1E48-8EC4-68F89E579C6C}" type="slidenum">
              <a:rPr lang="en-US"/>
              <a:pPr/>
              <a:t>‹#›</a:t>
            </a:fld>
            <a:endParaRPr lang="en-US"/>
          </a:p>
        </p:txBody>
      </p:sp>
    </p:spTree>
    <p:extLst>
      <p:ext uri="{BB962C8B-B14F-4D97-AF65-F5344CB8AC3E}">
        <p14:creationId xmlns:p14="http://schemas.microsoft.com/office/powerpoint/2010/main" val="411010137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scribbr.com/methodology/random-assignment/"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www.scribbr.com/research-bias/placebo-effect/"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qlik.com/us/data-analytics/financial-analysis"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2</a:t>
            </a:fld>
            <a:endParaRPr lang="en-US"/>
          </a:p>
        </p:txBody>
      </p:sp>
    </p:spTree>
    <p:extLst>
      <p:ext uri="{BB962C8B-B14F-4D97-AF65-F5344CB8AC3E}">
        <p14:creationId xmlns:p14="http://schemas.microsoft.com/office/powerpoint/2010/main" val="11792764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AU" dirty="0"/>
              <a:t>https://www.youtube.com/watch?v=zPG4NjIkCjc&amp;t=2s</a:t>
            </a:r>
          </a:p>
        </p:txBody>
      </p:sp>
      <p:sp>
        <p:nvSpPr>
          <p:cNvPr id="4" name="Slide Number Placeholder 3"/>
          <p:cNvSpPr>
            <a:spLocks noGrp="1"/>
          </p:cNvSpPr>
          <p:nvPr>
            <p:ph type="sldNum" sz="quarter" idx="5"/>
          </p:nvPr>
        </p:nvSpPr>
        <p:spPr/>
        <p:txBody>
          <a:bodyPr/>
          <a:lstStyle/>
          <a:p>
            <a:fld id="{6D6AA351-6953-1E48-8EC4-68F89E579C6C}" type="slidenum">
              <a:rPr lang="en-US" smtClean="0"/>
              <a:pPr/>
              <a:t>11</a:t>
            </a:fld>
            <a:endParaRPr lang="en-US"/>
          </a:p>
        </p:txBody>
      </p:sp>
    </p:spTree>
    <p:extLst>
      <p:ext uri="{BB962C8B-B14F-4D97-AF65-F5344CB8AC3E}">
        <p14:creationId xmlns:p14="http://schemas.microsoft.com/office/powerpoint/2010/main" val="30807963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AU" b="0" i="1" dirty="0">
                <a:solidFill>
                  <a:srgbClr val="4D4D4D"/>
                </a:solidFill>
                <a:effectLst/>
                <a:latin typeface="Open Sans" panose="020B0606030504020204" pitchFamily="34" charset="0"/>
              </a:rPr>
              <a:t>simple linear regression models</a:t>
            </a:r>
            <a:r>
              <a:rPr lang="en-AU" b="0" i="0" dirty="0">
                <a:solidFill>
                  <a:srgbClr val="4D4D4D"/>
                </a:solidFill>
                <a:effectLst/>
                <a:latin typeface="Open Sans" panose="020B0606030504020204" pitchFamily="34" charset="0"/>
              </a:rPr>
              <a:t> that describe the linear relationship between one independent variable and one dependent variable</a:t>
            </a:r>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13</a:t>
            </a:fld>
            <a:endParaRPr lang="en-US"/>
          </a:p>
        </p:txBody>
      </p:sp>
    </p:spTree>
    <p:extLst>
      <p:ext uri="{BB962C8B-B14F-4D97-AF65-F5344CB8AC3E}">
        <p14:creationId xmlns:p14="http://schemas.microsoft.com/office/powerpoint/2010/main" val="21321115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14</a:t>
            </a:fld>
            <a:endParaRPr lang="en-US"/>
          </a:p>
        </p:txBody>
      </p:sp>
    </p:spTree>
    <p:extLst>
      <p:ext uri="{BB962C8B-B14F-4D97-AF65-F5344CB8AC3E}">
        <p14:creationId xmlns:p14="http://schemas.microsoft.com/office/powerpoint/2010/main" val="1054269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15</a:t>
            </a:fld>
            <a:endParaRPr lang="en-US"/>
          </a:p>
        </p:txBody>
      </p:sp>
    </p:spTree>
    <p:extLst>
      <p:ext uri="{BB962C8B-B14F-4D97-AF65-F5344CB8AC3E}">
        <p14:creationId xmlns:p14="http://schemas.microsoft.com/office/powerpoint/2010/main" val="42282553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b="0" i="0" u="none" strike="noStrike" dirty="0">
              <a:solidFill>
                <a:srgbClr val="374151"/>
              </a:solidFill>
              <a:effectLst/>
              <a:latin typeface="Söhne"/>
            </a:endParaRPr>
          </a:p>
          <a:p>
            <a:pPr algn="l"/>
            <a:r>
              <a:rPr lang="en-AU" b="0" i="0" u="none" strike="noStrike" dirty="0">
                <a:solidFill>
                  <a:srgbClr val="374151"/>
                </a:solidFill>
                <a:effectLst/>
                <a:latin typeface="Söhne"/>
              </a:rPr>
              <a:t>Think of R-squared as an accuracy score for a weather forecast. If the weather forecast always predicts the temperature correctly, it's 100% accurate. In the context of R-squared, this would mean an R-squared value of 1 or 100%, indicating that the forecast (or your model's predictions) perfectly matches the actual temperatures (or actual data points).</a:t>
            </a:r>
          </a:p>
          <a:p>
            <a:pPr algn="l"/>
            <a:r>
              <a:rPr lang="en-AU" b="0" i="0" u="none" strike="noStrike" dirty="0">
                <a:solidFill>
                  <a:srgbClr val="374151"/>
                </a:solidFill>
                <a:effectLst/>
                <a:latin typeface="Söhne"/>
              </a:rPr>
              <a:t>If the weather forecast is only sometimes accurate, it's like having an R-squared value less than 1. The closer the R-squared value is to 1, the more accurately the model represents the data. If the R-squared value is closer to 0, it means that the model does not do a good job of predicting the actual data points.</a:t>
            </a:r>
          </a:p>
          <a:p>
            <a:pPr algn="l"/>
            <a:r>
              <a:rPr lang="en-AU" b="0" i="0" u="none" strike="noStrike" dirty="0">
                <a:solidFill>
                  <a:srgbClr val="374151"/>
                </a:solidFill>
                <a:effectLst/>
                <a:latin typeface="Söhne"/>
              </a:rPr>
              <a:t>So, R-squared gives you an idea of how many data points fall close to the fitted regression line. If R-squared is 0.8, it means 80% of the points fit the model well, whereas the other 20% do not. If it’s low, like 0.3, then the line doesn't fit the points very well, and there's a lot of variation that the model isn't capturing.</a:t>
            </a:r>
          </a:p>
          <a:p>
            <a:pPr algn="l"/>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16</a:t>
            </a:fld>
            <a:endParaRPr lang="en-US"/>
          </a:p>
        </p:txBody>
      </p:sp>
    </p:spTree>
    <p:extLst>
      <p:ext uri="{BB962C8B-B14F-4D97-AF65-F5344CB8AC3E}">
        <p14:creationId xmlns:p14="http://schemas.microsoft.com/office/powerpoint/2010/main" val="28836883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17</a:t>
            </a:fld>
            <a:endParaRPr lang="en-US"/>
          </a:p>
        </p:txBody>
      </p:sp>
    </p:spTree>
    <p:extLst>
      <p:ext uri="{BB962C8B-B14F-4D97-AF65-F5344CB8AC3E}">
        <p14:creationId xmlns:p14="http://schemas.microsoft.com/office/powerpoint/2010/main" val="33408996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AU" b="0" i="1" dirty="0">
                <a:solidFill>
                  <a:srgbClr val="4D4D4D"/>
                </a:solidFill>
                <a:effectLst/>
                <a:latin typeface="Open Sans" panose="020B0606030504020204" pitchFamily="34" charset="0"/>
              </a:rPr>
              <a:t>multiple polynomial regression models</a:t>
            </a:r>
            <a:r>
              <a:rPr lang="en-AU" b="0" i="0" dirty="0">
                <a:solidFill>
                  <a:srgbClr val="4D4D4D"/>
                </a:solidFill>
                <a:effectLst/>
                <a:latin typeface="Open Sans" panose="020B0606030504020204" pitchFamily="34" charset="0"/>
              </a:rPr>
              <a:t> that capture the relationship between one independent variable and two or more independent variables using </a:t>
            </a:r>
            <a:r>
              <a:rPr lang="en-AU" b="0" i="1" dirty="0">
                <a:solidFill>
                  <a:srgbClr val="4D4D4D"/>
                </a:solidFill>
                <a:effectLst/>
                <a:latin typeface="Open Sans" panose="020B0606030504020204" pitchFamily="34" charset="0"/>
              </a:rPr>
              <a:t>n</a:t>
            </a:r>
            <a:r>
              <a:rPr lang="en-AU" b="0" i="0" dirty="0">
                <a:solidFill>
                  <a:srgbClr val="4D4D4D"/>
                </a:solidFill>
                <a:effectLst/>
                <a:latin typeface="Open Sans" panose="020B0606030504020204" pitchFamily="34" charset="0"/>
              </a:rPr>
              <a:t>-</a:t>
            </a:r>
            <a:r>
              <a:rPr lang="en-AU" b="0" i="0" dirty="0" err="1">
                <a:solidFill>
                  <a:srgbClr val="4D4D4D"/>
                </a:solidFill>
                <a:effectLst/>
                <a:latin typeface="Open Sans" panose="020B0606030504020204" pitchFamily="34" charset="0"/>
              </a:rPr>
              <a:t>th</a:t>
            </a:r>
            <a:r>
              <a:rPr lang="en-AU" b="0" i="0" dirty="0">
                <a:solidFill>
                  <a:srgbClr val="4D4D4D"/>
                </a:solidFill>
                <a:effectLst/>
                <a:latin typeface="Open Sans" panose="020B0606030504020204" pitchFamily="34" charset="0"/>
              </a:rPr>
              <a:t> degree polynomials</a:t>
            </a:r>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18</a:t>
            </a:fld>
            <a:endParaRPr lang="en-US"/>
          </a:p>
        </p:txBody>
      </p:sp>
    </p:spTree>
    <p:extLst>
      <p:ext uri="{BB962C8B-B14F-4D97-AF65-F5344CB8AC3E}">
        <p14:creationId xmlns:p14="http://schemas.microsoft.com/office/powerpoint/2010/main" val="23956900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19</a:t>
            </a:fld>
            <a:endParaRPr lang="en-US"/>
          </a:p>
        </p:txBody>
      </p:sp>
    </p:spTree>
    <p:extLst>
      <p:ext uri="{BB962C8B-B14F-4D97-AF65-F5344CB8AC3E}">
        <p14:creationId xmlns:p14="http://schemas.microsoft.com/office/powerpoint/2010/main" val="19074120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20</a:t>
            </a:fld>
            <a:endParaRPr lang="en-US"/>
          </a:p>
        </p:txBody>
      </p:sp>
    </p:spTree>
    <p:extLst>
      <p:ext uri="{BB962C8B-B14F-4D97-AF65-F5344CB8AC3E}">
        <p14:creationId xmlns:p14="http://schemas.microsoft.com/office/powerpoint/2010/main" val="2252694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AU" dirty="0"/>
              <a:t>Picture </a:t>
            </a:r>
            <a:r>
              <a:rPr lang="en-AU" dirty="0" err="1"/>
              <a:t>Source:https</a:t>
            </a:r>
            <a:r>
              <a:rPr lang="en-AU" dirty="0"/>
              <a:t>://</a:t>
            </a:r>
            <a:r>
              <a:rPr lang="en-AU" dirty="0" err="1"/>
              <a:t>duchesnay.github.io</a:t>
            </a:r>
            <a:r>
              <a:rPr lang="en-AU" dirty="0"/>
              <a:t>/</a:t>
            </a:r>
            <a:r>
              <a:rPr lang="en-AU" dirty="0" err="1"/>
              <a:t>pystatsml</a:t>
            </a:r>
            <a:r>
              <a:rPr lang="en-AU" dirty="0"/>
              <a:t>/</a:t>
            </a:r>
            <a:r>
              <a:rPr lang="en-AU" dirty="0" err="1"/>
              <a:t>auto_gallery</a:t>
            </a:r>
            <a:r>
              <a:rPr lang="en-AU" dirty="0"/>
              <a:t>/</a:t>
            </a:r>
            <a:r>
              <a:rPr lang="en-AU" dirty="0" err="1"/>
              <a:t>ml_resampling.html</a:t>
            </a:r>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3</a:t>
            </a:fld>
            <a:endParaRPr lang="en-US"/>
          </a:p>
        </p:txBody>
      </p:sp>
    </p:spTree>
    <p:extLst>
      <p:ext uri="{BB962C8B-B14F-4D97-AF65-F5344CB8AC3E}">
        <p14:creationId xmlns:p14="http://schemas.microsoft.com/office/powerpoint/2010/main" val="25031844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4</a:t>
            </a:fld>
            <a:endParaRPr lang="en-US"/>
          </a:p>
        </p:txBody>
      </p:sp>
    </p:spTree>
    <p:extLst>
      <p:ext uri="{BB962C8B-B14F-4D97-AF65-F5344CB8AC3E}">
        <p14:creationId xmlns:p14="http://schemas.microsoft.com/office/powerpoint/2010/main" val="1658699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AU" b="0" i="0" u="none" strike="noStrike" dirty="0">
                <a:solidFill>
                  <a:srgbClr val="374151"/>
                </a:solidFill>
                <a:effectLst/>
                <a:latin typeface="Söhne"/>
              </a:rPr>
              <a:t>Regression: Predicting continuous values, such as the price of a house or stock, or temperature forecasts.</a:t>
            </a:r>
          </a:p>
          <a:p>
            <a:pPr algn="l">
              <a:buFont typeface="+mj-lt"/>
              <a:buAutoNum type="arabicPeriod"/>
            </a:pPr>
            <a:r>
              <a:rPr lang="en-AU" b="0" i="0" u="none" strike="noStrike" dirty="0">
                <a:solidFill>
                  <a:srgbClr val="374151"/>
                </a:solidFill>
                <a:effectLst/>
                <a:latin typeface="Söhne"/>
              </a:rPr>
              <a:t>Classification: Predicting discrete outcomes, such as whether an email is spam or not, or if a credit card transaction is fraudulent.</a:t>
            </a:r>
          </a:p>
          <a:p>
            <a:pPr algn="l"/>
            <a:r>
              <a:rPr lang="en-AU" b="0" i="0" u="none" strike="noStrike" dirty="0">
                <a:solidFill>
                  <a:srgbClr val="374151"/>
                </a:solidFill>
                <a:effectLst/>
                <a:latin typeface="Söhne"/>
              </a:rPr>
              <a:t>While predictive modelling is most closely aligned with supervised learning, there are aspects of it that can be related to other types of machine learning:</a:t>
            </a:r>
          </a:p>
          <a:p>
            <a:pPr algn="l">
              <a:buFont typeface="Arial" panose="020B0604020202020204" pitchFamily="34" charset="0"/>
              <a:buChar char="•"/>
            </a:pPr>
            <a:r>
              <a:rPr lang="en-AU" b="0" i="0" u="none" strike="noStrike" dirty="0">
                <a:solidFill>
                  <a:srgbClr val="374151"/>
                </a:solidFill>
                <a:effectLst/>
                <a:latin typeface="Söhne"/>
              </a:rPr>
              <a:t>In unsupervised learning, predictive modelling could be used for anomaly detection where the model predicts which instances in new data don't fit the pattern of the training data.</a:t>
            </a:r>
          </a:p>
          <a:p>
            <a:pPr algn="l">
              <a:buFont typeface="Arial" panose="020B0604020202020204" pitchFamily="34" charset="0"/>
              <a:buChar char="•"/>
            </a:pPr>
            <a:r>
              <a:rPr lang="en-AU" b="0" i="0" u="none" strike="noStrike" dirty="0">
                <a:solidFill>
                  <a:srgbClr val="374151"/>
                </a:solidFill>
                <a:effectLst/>
                <a:latin typeface="Söhne"/>
              </a:rPr>
              <a:t>In reinforcement learning, predictive models can be used to estimate the future rewards for different actions, even though the primary goal is not prediction but rather to learn a policy of actions.</a:t>
            </a:r>
          </a:p>
          <a:p>
            <a:pPr algn="l"/>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5</a:t>
            </a:fld>
            <a:endParaRPr lang="en-US"/>
          </a:p>
        </p:txBody>
      </p:sp>
    </p:spTree>
    <p:extLst>
      <p:ext uri="{BB962C8B-B14F-4D97-AF65-F5344CB8AC3E}">
        <p14:creationId xmlns:p14="http://schemas.microsoft.com/office/powerpoint/2010/main" val="3383667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Independent variable levels</a:t>
            </a:r>
          </a:p>
          <a:p>
            <a:r>
              <a:rPr lang="en-US" sz="1200" b="0" i="0" kern="1200" dirty="0">
                <a:solidFill>
                  <a:schemeClr val="tx1"/>
                </a:solidFill>
                <a:effectLst/>
                <a:latin typeface="Arial" charset="0"/>
                <a:ea typeface="ＭＳ Ｐゴシック" charset="0"/>
                <a:cs typeface="Arial" charset="0"/>
              </a:rPr>
              <a:t>You are studying the impact of a new medication on the blood pressure of patients with hypertension. Your independent variable is the treatment that you directly vary between groups.</a:t>
            </a:r>
            <a:endParaRPr lang="en-US" dirty="0"/>
          </a:p>
          <a:p>
            <a:r>
              <a:rPr lang="en-US" sz="1200" b="0" i="0" kern="1200" dirty="0">
                <a:solidFill>
                  <a:schemeClr val="tx1"/>
                </a:solidFill>
                <a:effectLst/>
                <a:latin typeface="Arial" charset="0"/>
                <a:ea typeface="ＭＳ Ｐゴシック" charset="0"/>
                <a:cs typeface="Arial" charset="0"/>
              </a:rPr>
              <a:t>You have three independent variable levels, and each group gets a different level of treatment.</a:t>
            </a:r>
          </a:p>
          <a:p>
            <a:r>
              <a:rPr lang="en-US" sz="1200" b="0" i="0" kern="1200" dirty="0">
                <a:solidFill>
                  <a:schemeClr val="tx1"/>
                </a:solidFill>
                <a:effectLst/>
                <a:latin typeface="Arial" charset="0"/>
                <a:ea typeface="ＭＳ Ｐゴシック" charset="0"/>
                <a:cs typeface="Arial" charset="0"/>
              </a:rPr>
              <a:t>You </a:t>
            </a:r>
            <a:r>
              <a:rPr lang="en-US" sz="1200" b="0" i="0" u="none" strike="noStrike" kern="1200" dirty="0">
                <a:solidFill>
                  <a:schemeClr val="tx1"/>
                </a:solidFill>
                <a:effectLst/>
                <a:latin typeface="Arial" charset="0"/>
                <a:ea typeface="ＭＳ Ｐゴシック" charset="0"/>
                <a:cs typeface="Arial" charset="0"/>
                <a:hlinkClick r:id="rId3"/>
              </a:rPr>
              <a:t>randomly assign</a:t>
            </a:r>
            <a:r>
              <a:rPr lang="en-US" sz="1200" b="0" i="0" kern="1200" dirty="0">
                <a:solidFill>
                  <a:schemeClr val="tx1"/>
                </a:solidFill>
                <a:effectLst/>
                <a:latin typeface="Arial" charset="0"/>
                <a:ea typeface="ＭＳ Ｐゴシック" charset="0"/>
                <a:cs typeface="Arial" charset="0"/>
              </a:rPr>
              <a:t> your patients to one of the three groups:</a:t>
            </a:r>
          </a:p>
          <a:p>
            <a:pPr marL="171450" indent="-171450">
              <a:buFont typeface="Arial" panose="020B0604020202020204" pitchFamily="34" charset="0"/>
              <a:buChar char="•"/>
            </a:pPr>
            <a:r>
              <a:rPr lang="en-US" sz="1200" b="0" i="0" kern="1200" dirty="0">
                <a:solidFill>
                  <a:schemeClr val="tx1"/>
                </a:solidFill>
                <a:effectLst/>
                <a:latin typeface="Arial" charset="0"/>
                <a:ea typeface="ＭＳ Ｐゴシック" charset="0"/>
                <a:cs typeface="Arial" charset="0"/>
              </a:rPr>
              <a:t>A low-dose experimental group</a:t>
            </a:r>
          </a:p>
          <a:p>
            <a:pPr marL="171450" indent="-171450">
              <a:buFont typeface="Arial" panose="020B0604020202020204" pitchFamily="34" charset="0"/>
              <a:buChar char="•"/>
            </a:pPr>
            <a:r>
              <a:rPr lang="en-US" sz="1200" b="0" i="0" kern="1200" dirty="0">
                <a:solidFill>
                  <a:schemeClr val="tx1"/>
                </a:solidFill>
                <a:effectLst/>
                <a:latin typeface="Arial" charset="0"/>
                <a:ea typeface="ＭＳ Ｐゴシック" charset="0"/>
                <a:cs typeface="Arial" charset="0"/>
              </a:rPr>
              <a:t>A high-dose experimental group</a:t>
            </a:r>
          </a:p>
          <a:p>
            <a:pPr marL="171450" indent="-171450">
              <a:buFont typeface="Arial" panose="020B0604020202020204" pitchFamily="34" charset="0"/>
              <a:buChar char="•"/>
            </a:pPr>
            <a:r>
              <a:rPr lang="en-US" sz="1200" b="0" i="0" kern="1200" dirty="0">
                <a:solidFill>
                  <a:schemeClr val="tx1"/>
                </a:solidFill>
                <a:effectLst/>
                <a:latin typeface="Arial" charset="0"/>
                <a:ea typeface="ＭＳ Ｐゴシック" charset="0"/>
                <a:cs typeface="Arial" charset="0"/>
              </a:rPr>
              <a:t>A placebo group (to research a possible </a:t>
            </a:r>
            <a:r>
              <a:rPr lang="en-US" sz="1200" b="0" i="0" u="none" strike="noStrike" kern="1200" dirty="0">
                <a:solidFill>
                  <a:schemeClr val="tx1"/>
                </a:solidFill>
                <a:effectLst/>
                <a:latin typeface="Arial" charset="0"/>
                <a:ea typeface="ＭＳ Ｐゴシック" charset="0"/>
                <a:cs typeface="Arial" charset="0"/>
                <a:hlinkClick r:id="rId4"/>
              </a:rPr>
              <a:t>placebo effect</a:t>
            </a:r>
            <a:r>
              <a:rPr lang="en-US" sz="1200" b="0" i="0" kern="1200" dirty="0">
                <a:solidFill>
                  <a:schemeClr val="tx1"/>
                </a:solidFill>
                <a:effectLst/>
                <a:latin typeface="Arial" charset="0"/>
                <a:ea typeface="ＭＳ Ｐゴシック" charset="0"/>
                <a:cs typeface="Arial" charset="0"/>
              </a:rPr>
              <a:t>)</a:t>
            </a:r>
          </a:p>
          <a:p>
            <a:pPr algn="l"/>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6</a:t>
            </a:fld>
            <a:endParaRPr lang="en-US"/>
          </a:p>
        </p:txBody>
      </p:sp>
    </p:spTree>
    <p:extLst>
      <p:ext uri="{BB962C8B-B14F-4D97-AF65-F5344CB8AC3E}">
        <p14:creationId xmlns:p14="http://schemas.microsoft.com/office/powerpoint/2010/main" val="3597475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altLang="zh-CN" dirty="0"/>
              <a:t>Encourage</a:t>
            </a:r>
            <a:r>
              <a:rPr lang="zh-CN" altLang="en-US" dirty="0"/>
              <a:t>  </a:t>
            </a:r>
            <a:r>
              <a:rPr lang="en-US" altLang="zh-CN" dirty="0"/>
              <a:t>students</a:t>
            </a:r>
            <a:r>
              <a:rPr lang="zh-CN" altLang="en-US" dirty="0"/>
              <a:t> </a:t>
            </a:r>
            <a:r>
              <a:rPr lang="en-US" altLang="zh-CN" dirty="0"/>
              <a:t>to</a:t>
            </a:r>
            <a:r>
              <a:rPr lang="zh-CN" altLang="en-US" dirty="0"/>
              <a:t> </a:t>
            </a:r>
            <a:r>
              <a:rPr lang="en-US" altLang="zh-CN" dirty="0"/>
              <a:t>have</a:t>
            </a:r>
            <a:r>
              <a:rPr lang="zh-CN" altLang="en-US" dirty="0"/>
              <a:t> </a:t>
            </a:r>
            <a:r>
              <a:rPr lang="en-US" altLang="zh-CN" dirty="0"/>
              <a:t>discussion</a:t>
            </a:r>
            <a:r>
              <a:rPr lang="zh-CN" altLang="en-US" dirty="0"/>
              <a:t> </a:t>
            </a:r>
            <a:r>
              <a:rPr lang="en-US" altLang="zh-CN" dirty="0"/>
              <a:t>over</a:t>
            </a:r>
            <a:r>
              <a:rPr lang="zh-CN" altLang="en-US" dirty="0"/>
              <a:t> </a:t>
            </a:r>
            <a:r>
              <a:rPr lang="en-US" altLang="zh-CN" dirty="0"/>
              <a:t>possible</a:t>
            </a:r>
            <a:r>
              <a:rPr lang="zh-CN" altLang="en-US" dirty="0"/>
              <a:t> </a:t>
            </a:r>
            <a:r>
              <a:rPr lang="en-US" altLang="zh-CN" dirty="0"/>
              <a:t>independent</a:t>
            </a:r>
            <a:r>
              <a:rPr lang="zh-CN" altLang="en-US" dirty="0"/>
              <a:t> </a:t>
            </a:r>
            <a:r>
              <a:rPr lang="en-US" altLang="zh-CN" dirty="0"/>
              <a:t>and</a:t>
            </a:r>
            <a:r>
              <a:rPr lang="zh-CN" altLang="en-US" dirty="0"/>
              <a:t> </a:t>
            </a:r>
            <a:r>
              <a:rPr lang="en-US" altLang="zh-CN" dirty="0"/>
              <a:t>dependent</a:t>
            </a:r>
            <a:r>
              <a:rPr lang="zh-CN" altLang="en-US" dirty="0"/>
              <a:t> </a:t>
            </a:r>
            <a:r>
              <a:rPr lang="en-US" altLang="zh-CN" dirty="0"/>
              <a:t>variables</a:t>
            </a:r>
            <a:r>
              <a:rPr lang="zh-CN" altLang="en-US" dirty="0"/>
              <a:t> </a:t>
            </a:r>
            <a:r>
              <a:rPr lang="en-US" altLang="zh-CN" dirty="0"/>
              <a:t>in</a:t>
            </a:r>
            <a:r>
              <a:rPr lang="zh-CN" altLang="en-US" dirty="0"/>
              <a:t> </a:t>
            </a:r>
            <a:r>
              <a:rPr lang="en-US" altLang="zh-CN" dirty="0"/>
              <a:t>each</a:t>
            </a:r>
            <a:r>
              <a:rPr lang="zh-CN" altLang="en-US" dirty="0"/>
              <a:t> </a:t>
            </a:r>
            <a:r>
              <a:rPr lang="en-US" altLang="zh-CN" dirty="0"/>
              <a:t>applications</a:t>
            </a:r>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7</a:t>
            </a:fld>
            <a:endParaRPr lang="en-US"/>
          </a:p>
        </p:txBody>
      </p:sp>
    </p:spTree>
    <p:extLst>
      <p:ext uri="{BB962C8B-B14F-4D97-AF65-F5344CB8AC3E}">
        <p14:creationId xmlns:p14="http://schemas.microsoft.com/office/powerpoint/2010/main" val="3015549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Arial" charset="0"/>
                <a:ea typeface="ＭＳ Ｐゴシック" charset="0"/>
                <a:cs typeface="Arial" charset="0"/>
              </a:rPr>
              <a:t>Model interpretability:</a:t>
            </a:r>
            <a:r>
              <a:rPr lang="en-US" sz="1200" b="0" i="0" kern="1200" dirty="0">
                <a:solidFill>
                  <a:schemeClr val="tx1"/>
                </a:solidFill>
                <a:effectLst/>
                <a:latin typeface="Arial" charset="0"/>
                <a:ea typeface="ＭＳ Ｐゴシック" charset="0"/>
                <a:cs typeface="Arial" charset="0"/>
              </a:rPr>
              <a:t> </a:t>
            </a:r>
          </a:p>
          <a:p>
            <a:r>
              <a:rPr lang="en-US" sz="1200" b="0" i="0" kern="1200" dirty="0">
                <a:solidFill>
                  <a:schemeClr val="tx1"/>
                </a:solidFill>
                <a:effectLst/>
                <a:latin typeface="Arial" charset="0"/>
                <a:ea typeface="ＭＳ Ｐゴシック" charset="0"/>
                <a:cs typeface="Arial" charset="0"/>
              </a:rPr>
              <a:t>Complex predictive models can be difficult to interpret, making it challenging for decision-makers to understand the reasons behind the model's predictions</a:t>
            </a:r>
          </a:p>
          <a:p>
            <a:pPr algn="l"/>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8</a:t>
            </a:fld>
            <a:endParaRPr lang="en-US"/>
          </a:p>
        </p:txBody>
      </p:sp>
    </p:spTree>
    <p:extLst>
      <p:ext uri="{BB962C8B-B14F-4D97-AF65-F5344CB8AC3E}">
        <p14:creationId xmlns:p14="http://schemas.microsoft.com/office/powerpoint/2010/main" val="18320374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altLang="zh-CN" dirty="0"/>
              <a:t>Encourage</a:t>
            </a:r>
            <a:r>
              <a:rPr lang="zh-CN" altLang="en-US" dirty="0"/>
              <a:t> </a:t>
            </a:r>
            <a:r>
              <a:rPr lang="en-US" altLang="zh-CN" dirty="0"/>
              <a:t>students</a:t>
            </a:r>
            <a:r>
              <a:rPr lang="zh-CN" altLang="en-US" dirty="0"/>
              <a:t> </a:t>
            </a:r>
            <a:r>
              <a:rPr lang="en-US" altLang="zh-CN" dirty="0"/>
              <a:t>to</a:t>
            </a:r>
            <a:r>
              <a:rPr lang="zh-CN" altLang="en-US" dirty="0"/>
              <a:t> </a:t>
            </a:r>
            <a:r>
              <a:rPr lang="en-US" altLang="zh-CN" dirty="0"/>
              <a:t>point</a:t>
            </a:r>
            <a:r>
              <a:rPr lang="zh-CN" altLang="en-US" dirty="0"/>
              <a:t> </a:t>
            </a:r>
            <a:r>
              <a:rPr lang="en-US" altLang="zh-CN" dirty="0"/>
              <a:t>out</a:t>
            </a:r>
            <a:r>
              <a:rPr lang="zh-CN" altLang="en-US" dirty="0"/>
              <a:t> </a:t>
            </a:r>
            <a:r>
              <a:rPr lang="en-US" altLang="zh-CN" dirty="0"/>
              <a:t>what</a:t>
            </a:r>
            <a:r>
              <a:rPr lang="zh-CN" altLang="en-US" dirty="0"/>
              <a:t> </a:t>
            </a:r>
            <a:r>
              <a:rPr lang="en-US" altLang="zh-CN" dirty="0"/>
              <a:t>types</a:t>
            </a:r>
            <a:r>
              <a:rPr lang="zh-CN" altLang="en-US" dirty="0"/>
              <a:t> </a:t>
            </a:r>
            <a:r>
              <a:rPr lang="en-US" altLang="zh-CN" dirty="0"/>
              <a:t>of</a:t>
            </a:r>
            <a:r>
              <a:rPr lang="zh-CN" altLang="en-US" dirty="0"/>
              <a:t> </a:t>
            </a:r>
            <a:r>
              <a:rPr lang="en-US" altLang="zh-CN" dirty="0"/>
              <a:t>predictive</a:t>
            </a:r>
            <a:r>
              <a:rPr lang="zh-CN" altLang="en-US" dirty="0"/>
              <a:t> </a:t>
            </a:r>
            <a:r>
              <a:rPr lang="en-US" altLang="zh-CN" dirty="0"/>
              <a:t>models</a:t>
            </a:r>
            <a:r>
              <a:rPr lang="zh-CN" altLang="en-US" dirty="0"/>
              <a:t> </a:t>
            </a:r>
            <a:r>
              <a:rPr lang="en-US" altLang="zh-CN" dirty="0"/>
              <a:t>for</a:t>
            </a:r>
            <a:r>
              <a:rPr lang="zh-CN" altLang="en-US" dirty="0"/>
              <a:t> </a:t>
            </a:r>
            <a:r>
              <a:rPr lang="en-US" altLang="zh-CN" dirty="0"/>
              <a:t>application</a:t>
            </a:r>
            <a:r>
              <a:rPr lang="zh-CN" altLang="en-US" dirty="0"/>
              <a:t> </a:t>
            </a:r>
            <a:r>
              <a:rPr lang="en-US" altLang="zh-CN" dirty="0"/>
              <a:t>discussed</a:t>
            </a:r>
            <a:r>
              <a:rPr lang="zh-CN" altLang="en-US" dirty="0"/>
              <a:t> </a:t>
            </a:r>
            <a:r>
              <a:rPr lang="en-US" altLang="zh-CN" dirty="0"/>
              <a:t>in</a:t>
            </a:r>
            <a:r>
              <a:rPr lang="zh-CN" altLang="en-US" dirty="0"/>
              <a:t> </a:t>
            </a:r>
            <a:r>
              <a:rPr lang="en-US" altLang="zh-CN" dirty="0"/>
              <a:t>previous</a:t>
            </a:r>
            <a:r>
              <a:rPr lang="zh-CN" altLang="en-US" dirty="0"/>
              <a:t> </a:t>
            </a:r>
            <a:r>
              <a:rPr lang="en-US" altLang="zh-CN" dirty="0"/>
              <a:t>slide.</a:t>
            </a:r>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9</a:t>
            </a:fld>
            <a:endParaRPr lang="en-US"/>
          </a:p>
        </p:txBody>
      </p:sp>
    </p:spTree>
    <p:extLst>
      <p:ext uri="{BB962C8B-B14F-4D97-AF65-F5344CB8AC3E}">
        <p14:creationId xmlns:p14="http://schemas.microsoft.com/office/powerpoint/2010/main" val="6783470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AU" dirty="0"/>
              <a:t>You will see different types of regression models, what is regression?</a:t>
            </a:r>
          </a:p>
          <a:p>
            <a:pPr algn="l"/>
            <a:r>
              <a:rPr lang="en-US" sz="1200" b="1" i="0" kern="1200" dirty="0">
                <a:solidFill>
                  <a:schemeClr val="tx1"/>
                </a:solidFill>
                <a:effectLst/>
                <a:latin typeface="Arial" charset="0"/>
                <a:ea typeface="ＭＳ Ｐゴシック" charset="0"/>
                <a:cs typeface="Arial" charset="0"/>
              </a:rPr>
              <a:t>Regression models </a:t>
            </a:r>
            <a:r>
              <a:rPr lang="en-US" sz="1200" b="0" i="0" kern="1200" dirty="0">
                <a:solidFill>
                  <a:schemeClr val="tx1"/>
                </a:solidFill>
                <a:effectLst/>
                <a:latin typeface="Arial" charset="0"/>
                <a:ea typeface="ＭＳ Ｐゴシック" charset="0"/>
                <a:cs typeface="Arial" charset="0"/>
              </a:rPr>
              <a:t>are used to predict a continuous numerical value based on one or more input variables. The goal of a regression model is to identify the relationship between the input variables and the output variable, and use that relationship to make predictions about the output variable. Regression models are commonly used in various fields, including </a:t>
            </a:r>
            <a:r>
              <a:rPr lang="en-US" sz="1200" b="0" i="0" kern="1200" dirty="0">
                <a:solidFill>
                  <a:schemeClr val="tx1"/>
                </a:solidFill>
                <a:effectLst/>
                <a:latin typeface="Arial" charset="0"/>
                <a:ea typeface="ＭＳ Ｐゴシック" charset="0"/>
                <a:cs typeface="Arial" charset="0"/>
                <a:hlinkClick r:id="rId3"/>
              </a:rPr>
              <a:t>financial analysis</a:t>
            </a:r>
            <a:r>
              <a:rPr lang="en-US" sz="1200" b="0" i="0" kern="1200" dirty="0">
                <a:solidFill>
                  <a:schemeClr val="tx1"/>
                </a:solidFill>
                <a:effectLst/>
                <a:latin typeface="Arial" charset="0"/>
                <a:ea typeface="ＭＳ Ｐゴシック" charset="0"/>
                <a:cs typeface="Arial" charset="0"/>
              </a:rPr>
              <a:t>, economics, and engineering, to predict outcomes such as sales, stock prices, and temperatures.</a:t>
            </a:r>
            <a:endParaRPr lang="en-AU" dirty="0"/>
          </a:p>
        </p:txBody>
      </p:sp>
      <p:sp>
        <p:nvSpPr>
          <p:cNvPr id="4" name="Slide Number Placeholder 3"/>
          <p:cNvSpPr>
            <a:spLocks noGrp="1"/>
          </p:cNvSpPr>
          <p:nvPr>
            <p:ph type="sldNum" sz="quarter" idx="5"/>
          </p:nvPr>
        </p:nvSpPr>
        <p:spPr/>
        <p:txBody>
          <a:bodyPr/>
          <a:lstStyle/>
          <a:p>
            <a:fld id="{6D6AA351-6953-1E48-8EC4-68F89E579C6C}" type="slidenum">
              <a:rPr lang="en-US" smtClean="0"/>
              <a:pPr/>
              <a:t>10</a:t>
            </a:fld>
            <a:endParaRPr lang="en-US"/>
          </a:p>
        </p:txBody>
      </p:sp>
    </p:spTree>
    <p:extLst>
      <p:ext uri="{BB962C8B-B14F-4D97-AF65-F5344CB8AC3E}">
        <p14:creationId xmlns:p14="http://schemas.microsoft.com/office/powerpoint/2010/main" val="962871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7890" name="Rectangle 2"/>
          <p:cNvSpPr>
            <a:spLocks noGrp="1" noChangeArrowheads="1"/>
          </p:cNvSpPr>
          <p:nvPr>
            <p:ph type="ctrTitle"/>
          </p:nvPr>
        </p:nvSpPr>
        <p:spPr>
          <a:xfrm>
            <a:off x="910167" y="1557338"/>
            <a:ext cx="8737600" cy="1295400"/>
          </a:xfrm>
        </p:spPr>
        <p:txBody>
          <a:bodyPr/>
          <a:lstStyle>
            <a:lvl1pPr>
              <a:defRPr sz="3200">
                <a:solidFill>
                  <a:schemeClr val="bg1"/>
                </a:solidFill>
              </a:defRPr>
            </a:lvl1pPr>
          </a:lstStyle>
          <a:p>
            <a:pPr lvl="0"/>
            <a:r>
              <a:rPr lang="en-US" noProof="0"/>
              <a:t>Click to edit Master title style</a:t>
            </a:r>
          </a:p>
        </p:txBody>
      </p:sp>
      <p:sp>
        <p:nvSpPr>
          <p:cNvPr id="37891" name="Rectangle 3"/>
          <p:cNvSpPr>
            <a:spLocks noGrp="1" noChangeArrowheads="1"/>
          </p:cNvSpPr>
          <p:nvPr>
            <p:ph type="subTitle" idx="1"/>
          </p:nvPr>
        </p:nvSpPr>
        <p:spPr>
          <a:xfrm>
            <a:off x="910168" y="3357564"/>
            <a:ext cx="7812617" cy="503237"/>
          </a:xfrm>
        </p:spPr>
        <p:txBody>
          <a:bodyPr/>
          <a:lstStyle>
            <a:lvl1pPr marL="0" indent="0">
              <a:buFontTx/>
              <a:buNone/>
              <a:defRPr sz="2200">
                <a:solidFill>
                  <a:schemeClr val="bg1"/>
                </a:solidFill>
              </a:defRPr>
            </a:lvl1pPr>
          </a:lstStyle>
          <a:p>
            <a:pPr lvl="0"/>
            <a:r>
              <a:rPr lang="en-US" noProof="0"/>
              <a:t>Click to edit Master subtitle style</a:t>
            </a:r>
          </a:p>
        </p:txBody>
      </p:sp>
    </p:spTree>
    <p:extLst>
      <p:ext uri="{BB962C8B-B14F-4D97-AF65-F5344CB8AC3E}">
        <p14:creationId xmlns:p14="http://schemas.microsoft.com/office/powerpoint/2010/main" val="976214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r>
              <a:rPr lang="en-AU" dirty="0"/>
              <a:t>Supply Chain Analytics</a:t>
            </a:r>
            <a:endParaRPr lang="en-US" dirty="0"/>
          </a:p>
        </p:txBody>
      </p:sp>
      <p:sp>
        <p:nvSpPr>
          <p:cNvPr id="6" name="Rectangle 7"/>
          <p:cNvSpPr>
            <a:spLocks noGrp="1" noChangeArrowheads="1"/>
          </p:cNvSpPr>
          <p:nvPr>
            <p:ph type="sldNum" sz="quarter" idx="12"/>
          </p:nvPr>
        </p:nvSpPr>
        <p:spPr>
          <a:ln/>
        </p:spPr>
        <p:txBody>
          <a:bodyPr/>
          <a:lstStyle>
            <a:lvl1pPr>
              <a:defRPr/>
            </a:lvl1pPr>
          </a:lstStyle>
          <a:p>
            <a:fld id="{5444BDE2-9A00-C44D-ACEE-174900561332}" type="slidenum">
              <a:rPr lang="en-US"/>
              <a:pPr/>
              <a:t>‹#›</a:t>
            </a:fld>
            <a:endParaRPr lang="en-US"/>
          </a:p>
        </p:txBody>
      </p:sp>
    </p:spTree>
    <p:extLst>
      <p:ext uri="{BB962C8B-B14F-4D97-AF65-F5344CB8AC3E}">
        <p14:creationId xmlns:p14="http://schemas.microsoft.com/office/powerpoint/2010/main" val="2697904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37600" y="274638"/>
            <a:ext cx="2743200" cy="5891212"/>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508000" y="274638"/>
            <a:ext cx="8026400" cy="58912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r>
              <a:rPr lang="en-AU" dirty="0"/>
              <a:t>Supply Chain Analytics</a:t>
            </a:r>
            <a:endParaRPr lang="en-US" dirty="0"/>
          </a:p>
        </p:txBody>
      </p:sp>
      <p:sp>
        <p:nvSpPr>
          <p:cNvPr id="6" name="Rectangle 7"/>
          <p:cNvSpPr>
            <a:spLocks noGrp="1" noChangeArrowheads="1"/>
          </p:cNvSpPr>
          <p:nvPr>
            <p:ph type="sldNum" sz="quarter" idx="12"/>
          </p:nvPr>
        </p:nvSpPr>
        <p:spPr>
          <a:ln/>
        </p:spPr>
        <p:txBody>
          <a:bodyPr/>
          <a:lstStyle>
            <a:lvl1pPr>
              <a:defRPr/>
            </a:lvl1pPr>
          </a:lstStyle>
          <a:p>
            <a:fld id="{3ADB93DE-2296-2C47-9563-097AEC55617A}" type="slidenum">
              <a:rPr lang="en-US"/>
              <a:pPr/>
              <a:t>‹#›</a:t>
            </a:fld>
            <a:endParaRPr lang="en-US"/>
          </a:p>
        </p:txBody>
      </p:sp>
    </p:spTree>
    <p:extLst>
      <p:ext uri="{BB962C8B-B14F-4D97-AF65-F5344CB8AC3E}">
        <p14:creationId xmlns:p14="http://schemas.microsoft.com/office/powerpoint/2010/main" val="3784086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274639"/>
            <a:ext cx="10972800" cy="922337"/>
          </a:xfrm>
        </p:spPr>
        <p:txBody>
          <a:bodyPr/>
          <a:lstStyle/>
          <a:p>
            <a:r>
              <a:rPr lang="en-US"/>
              <a:t>Click to edit Master title style</a:t>
            </a:r>
            <a:endParaRPr lang="en-AU"/>
          </a:p>
        </p:txBody>
      </p:sp>
      <p:sp>
        <p:nvSpPr>
          <p:cNvPr id="3" name="Text Placeholder 2"/>
          <p:cNvSpPr>
            <a:spLocks noGrp="1"/>
          </p:cNvSpPr>
          <p:nvPr>
            <p:ph type="body" sz="half" idx="1"/>
          </p:nvPr>
        </p:nvSpPr>
        <p:spPr>
          <a:xfrm>
            <a:off x="508000" y="1300164"/>
            <a:ext cx="5384800" cy="4865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6096000" y="1300164"/>
            <a:ext cx="5384800" cy="4865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r>
              <a:rPr lang="en-AU" dirty="0"/>
              <a:t>Supply Chain Analytics</a:t>
            </a:r>
            <a:endParaRPr lang="en-US" dirty="0"/>
          </a:p>
        </p:txBody>
      </p:sp>
      <p:sp>
        <p:nvSpPr>
          <p:cNvPr id="7" name="Rectangle 7"/>
          <p:cNvSpPr>
            <a:spLocks noGrp="1" noChangeArrowheads="1"/>
          </p:cNvSpPr>
          <p:nvPr>
            <p:ph type="sldNum" sz="quarter" idx="12"/>
          </p:nvPr>
        </p:nvSpPr>
        <p:spPr>
          <a:ln/>
        </p:spPr>
        <p:txBody>
          <a:bodyPr/>
          <a:lstStyle>
            <a:lvl1pPr>
              <a:defRPr/>
            </a:lvl1pPr>
          </a:lstStyle>
          <a:p>
            <a:fld id="{E2B62942-B521-1646-870D-48DBCA506289}" type="slidenum">
              <a:rPr lang="en-US"/>
              <a:pPr/>
              <a:t>‹#›</a:t>
            </a:fld>
            <a:endParaRPr lang="en-US"/>
          </a:p>
        </p:txBody>
      </p:sp>
    </p:spTree>
    <p:extLst>
      <p:ext uri="{BB962C8B-B14F-4D97-AF65-F5344CB8AC3E}">
        <p14:creationId xmlns:p14="http://schemas.microsoft.com/office/powerpoint/2010/main" val="31552466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508000" y="274639"/>
            <a:ext cx="10972800" cy="922337"/>
          </a:xfrm>
        </p:spPr>
        <p:txBody>
          <a:bodyPr/>
          <a:lstStyle/>
          <a:p>
            <a:r>
              <a:rPr lang="en-US"/>
              <a:t>Click to edit Master title style</a:t>
            </a:r>
            <a:endParaRPr lang="en-AU"/>
          </a:p>
        </p:txBody>
      </p:sp>
      <p:sp>
        <p:nvSpPr>
          <p:cNvPr id="3" name="Table Placeholder 2"/>
          <p:cNvSpPr>
            <a:spLocks noGrp="1"/>
          </p:cNvSpPr>
          <p:nvPr>
            <p:ph type="tbl" idx="1"/>
          </p:nvPr>
        </p:nvSpPr>
        <p:spPr>
          <a:xfrm>
            <a:off x="508000" y="1300164"/>
            <a:ext cx="10972800" cy="4865687"/>
          </a:xfrm>
        </p:spPr>
        <p:txBody>
          <a:bodyPr/>
          <a:lstStyle/>
          <a:p>
            <a:pPr lvl="0"/>
            <a:endParaRPr lang="en-AU" noProof="0"/>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r>
              <a:rPr lang="en-AU" dirty="0"/>
              <a:t>Supply Chain Analytics</a:t>
            </a:r>
            <a:endParaRPr lang="en-US" dirty="0"/>
          </a:p>
        </p:txBody>
      </p:sp>
      <p:sp>
        <p:nvSpPr>
          <p:cNvPr id="6" name="Rectangle 7"/>
          <p:cNvSpPr>
            <a:spLocks noGrp="1" noChangeArrowheads="1"/>
          </p:cNvSpPr>
          <p:nvPr>
            <p:ph type="sldNum" sz="quarter" idx="12"/>
          </p:nvPr>
        </p:nvSpPr>
        <p:spPr>
          <a:ln/>
        </p:spPr>
        <p:txBody>
          <a:bodyPr/>
          <a:lstStyle>
            <a:lvl1pPr>
              <a:defRPr/>
            </a:lvl1pPr>
          </a:lstStyle>
          <a:p>
            <a:fld id="{780D8281-E466-2245-A67D-7AFC54F6AC53}" type="slidenum">
              <a:rPr lang="en-US"/>
              <a:pPr/>
              <a:t>‹#›</a:t>
            </a:fld>
            <a:endParaRPr lang="en-US"/>
          </a:p>
        </p:txBody>
      </p:sp>
    </p:spTree>
    <p:extLst>
      <p:ext uri="{BB962C8B-B14F-4D97-AF65-F5344CB8AC3E}">
        <p14:creationId xmlns:p14="http://schemas.microsoft.com/office/powerpoint/2010/main" val="3273574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274640"/>
            <a:ext cx="10972800" cy="625476"/>
          </a:xfrm>
        </p:spPr>
        <p:txBody>
          <a:bodyPr/>
          <a:lstStyle/>
          <a:p>
            <a:r>
              <a:rPr lang="en-US"/>
              <a:t>Click to edit Master title style</a:t>
            </a:r>
            <a:endParaRPr lang="en-AU"/>
          </a:p>
        </p:txBody>
      </p:sp>
      <p:sp>
        <p:nvSpPr>
          <p:cNvPr id="3" name="Content Placeholder 2"/>
          <p:cNvSpPr>
            <a:spLocks noGrp="1"/>
          </p:cNvSpPr>
          <p:nvPr>
            <p:ph idx="1"/>
          </p:nvPr>
        </p:nvSpPr>
        <p:spPr>
          <a:xfrm>
            <a:off x="508000" y="990600"/>
            <a:ext cx="10972800" cy="517525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7" name="Date Placeholder 6"/>
          <p:cNvSpPr>
            <a:spLocks noGrp="1"/>
          </p:cNvSpPr>
          <p:nvPr>
            <p:ph type="dt" sz="half" idx="10"/>
          </p:nvPr>
        </p:nvSpPr>
        <p:spPr/>
        <p:txBody>
          <a:bodyPr/>
          <a:lstStyle/>
          <a:p>
            <a:pPr>
              <a:defRPr/>
            </a:pPr>
            <a:endParaRPr lang="en-US" dirty="0"/>
          </a:p>
        </p:txBody>
      </p:sp>
      <p:sp>
        <p:nvSpPr>
          <p:cNvPr id="8" name="Footer Placeholder 7"/>
          <p:cNvSpPr>
            <a:spLocks noGrp="1"/>
          </p:cNvSpPr>
          <p:nvPr>
            <p:ph type="ftr" sz="quarter" idx="11"/>
          </p:nvPr>
        </p:nvSpPr>
        <p:spPr/>
        <p:txBody>
          <a:bodyPr/>
          <a:lstStyle/>
          <a:p>
            <a:pPr>
              <a:defRPr/>
            </a:pPr>
            <a:r>
              <a:rPr lang="en-AU" dirty="0"/>
              <a:t>Supply Chain Analytics</a:t>
            </a:r>
            <a:endParaRPr lang="en-US" dirty="0"/>
          </a:p>
        </p:txBody>
      </p:sp>
      <p:sp>
        <p:nvSpPr>
          <p:cNvPr id="9" name="Slide Number Placeholder 8"/>
          <p:cNvSpPr>
            <a:spLocks noGrp="1"/>
          </p:cNvSpPr>
          <p:nvPr>
            <p:ph type="sldNum" sz="quarter" idx="12"/>
          </p:nvPr>
        </p:nvSpPr>
        <p:spPr/>
        <p:txBody>
          <a:bodyPr/>
          <a:lstStyle/>
          <a:p>
            <a:fld id="{717DD886-EDCF-D24C-B7E3-DCF69C9B9CA5}" type="slidenum">
              <a:rPr lang="en-US" smtClean="0"/>
              <a:pPr/>
              <a:t>‹#›</a:t>
            </a:fld>
            <a:endParaRPr lang="en-US"/>
          </a:p>
        </p:txBody>
      </p:sp>
    </p:spTree>
    <p:extLst>
      <p:ext uri="{BB962C8B-B14F-4D97-AF65-F5344CB8AC3E}">
        <p14:creationId xmlns:p14="http://schemas.microsoft.com/office/powerpoint/2010/main" val="3823789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r>
              <a:rPr lang="en-AU" dirty="0"/>
              <a:t>Supply Chain Analytics</a:t>
            </a:r>
            <a:endParaRPr lang="en-US" dirty="0"/>
          </a:p>
        </p:txBody>
      </p:sp>
      <p:sp>
        <p:nvSpPr>
          <p:cNvPr id="6" name="Rectangle 7"/>
          <p:cNvSpPr>
            <a:spLocks noGrp="1" noChangeArrowheads="1"/>
          </p:cNvSpPr>
          <p:nvPr>
            <p:ph type="sldNum" sz="quarter" idx="12"/>
          </p:nvPr>
        </p:nvSpPr>
        <p:spPr>
          <a:ln/>
        </p:spPr>
        <p:txBody>
          <a:bodyPr/>
          <a:lstStyle>
            <a:lvl1pPr>
              <a:defRPr/>
            </a:lvl1pPr>
          </a:lstStyle>
          <a:p>
            <a:fld id="{54C42DBA-7A8A-7E43-9ACB-1A6D43A21866}" type="slidenum">
              <a:rPr lang="en-US"/>
              <a:pPr/>
              <a:t>‹#›</a:t>
            </a:fld>
            <a:endParaRPr lang="en-US"/>
          </a:p>
        </p:txBody>
      </p:sp>
    </p:spTree>
    <p:extLst>
      <p:ext uri="{BB962C8B-B14F-4D97-AF65-F5344CB8AC3E}">
        <p14:creationId xmlns:p14="http://schemas.microsoft.com/office/powerpoint/2010/main" val="4227091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508000" y="1300164"/>
            <a:ext cx="5384800" cy="48656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6096000" y="1300164"/>
            <a:ext cx="5384800" cy="48656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r>
              <a:rPr lang="en-AU" dirty="0"/>
              <a:t>Supply Chain Analytics</a:t>
            </a:r>
            <a:endParaRPr lang="en-US" dirty="0"/>
          </a:p>
        </p:txBody>
      </p:sp>
      <p:sp>
        <p:nvSpPr>
          <p:cNvPr id="7" name="Rectangle 7"/>
          <p:cNvSpPr>
            <a:spLocks noGrp="1" noChangeArrowheads="1"/>
          </p:cNvSpPr>
          <p:nvPr>
            <p:ph type="sldNum" sz="quarter" idx="12"/>
          </p:nvPr>
        </p:nvSpPr>
        <p:spPr>
          <a:ln/>
        </p:spPr>
        <p:txBody>
          <a:bodyPr/>
          <a:lstStyle>
            <a:lvl1pPr>
              <a:defRPr/>
            </a:lvl1pPr>
          </a:lstStyle>
          <a:p>
            <a:fld id="{B4A817EF-194B-7B48-9446-E0B654D72E45}" type="slidenum">
              <a:rPr lang="en-US"/>
              <a:pPr/>
              <a:t>‹#›</a:t>
            </a:fld>
            <a:endParaRPr lang="en-US"/>
          </a:p>
        </p:txBody>
      </p:sp>
    </p:spTree>
    <p:extLst>
      <p:ext uri="{BB962C8B-B14F-4D97-AF65-F5344CB8AC3E}">
        <p14:creationId xmlns:p14="http://schemas.microsoft.com/office/powerpoint/2010/main" val="1756810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Rectangle 5"/>
          <p:cNvSpPr>
            <a:spLocks noGrp="1" noChangeArrowheads="1"/>
          </p:cNvSpPr>
          <p:nvPr>
            <p:ph type="dt" sz="half" idx="10"/>
          </p:nvPr>
        </p:nvSpPr>
        <p:spPr>
          <a:ln/>
        </p:spPr>
        <p:txBody>
          <a:bodyPr/>
          <a:lstStyle>
            <a:lvl1pPr>
              <a:defRPr/>
            </a:lvl1pPr>
          </a:lstStyle>
          <a:p>
            <a:pPr>
              <a:defRPr/>
            </a:pPr>
            <a:endParaRPr lang="en-US"/>
          </a:p>
        </p:txBody>
      </p:sp>
      <p:sp>
        <p:nvSpPr>
          <p:cNvPr id="8" name="Rectangle 6"/>
          <p:cNvSpPr>
            <a:spLocks noGrp="1" noChangeArrowheads="1"/>
          </p:cNvSpPr>
          <p:nvPr>
            <p:ph type="ftr" sz="quarter" idx="11"/>
          </p:nvPr>
        </p:nvSpPr>
        <p:spPr>
          <a:ln/>
        </p:spPr>
        <p:txBody>
          <a:bodyPr/>
          <a:lstStyle>
            <a:lvl1pPr>
              <a:defRPr/>
            </a:lvl1pPr>
          </a:lstStyle>
          <a:p>
            <a:pPr>
              <a:defRPr/>
            </a:pPr>
            <a:r>
              <a:rPr lang="en-AU" dirty="0"/>
              <a:t>Supply Chain Analytics</a:t>
            </a:r>
            <a:endParaRPr lang="en-US" dirty="0"/>
          </a:p>
        </p:txBody>
      </p:sp>
      <p:sp>
        <p:nvSpPr>
          <p:cNvPr id="9" name="Rectangle 7"/>
          <p:cNvSpPr>
            <a:spLocks noGrp="1" noChangeArrowheads="1"/>
          </p:cNvSpPr>
          <p:nvPr>
            <p:ph type="sldNum" sz="quarter" idx="12"/>
          </p:nvPr>
        </p:nvSpPr>
        <p:spPr>
          <a:ln/>
        </p:spPr>
        <p:txBody>
          <a:bodyPr/>
          <a:lstStyle>
            <a:lvl1pPr>
              <a:defRPr/>
            </a:lvl1pPr>
          </a:lstStyle>
          <a:p>
            <a:fld id="{A8B988BE-BEC6-FA48-B9E0-14276D4DE0F1}" type="slidenum">
              <a:rPr lang="en-US"/>
              <a:pPr/>
              <a:t>‹#›</a:t>
            </a:fld>
            <a:endParaRPr lang="en-US"/>
          </a:p>
        </p:txBody>
      </p:sp>
    </p:spTree>
    <p:extLst>
      <p:ext uri="{BB962C8B-B14F-4D97-AF65-F5344CB8AC3E}">
        <p14:creationId xmlns:p14="http://schemas.microsoft.com/office/powerpoint/2010/main" val="2333489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Rectangle 5"/>
          <p:cNvSpPr>
            <a:spLocks noGrp="1" noChangeArrowheads="1"/>
          </p:cNvSpPr>
          <p:nvPr>
            <p:ph type="dt" sz="half" idx="10"/>
          </p:nvPr>
        </p:nvSpPr>
        <p:spPr>
          <a:ln/>
        </p:spPr>
        <p:txBody>
          <a:bodyPr/>
          <a:lstStyle>
            <a:lvl1pPr>
              <a:defRPr/>
            </a:lvl1pPr>
          </a:lstStyle>
          <a:p>
            <a:pPr>
              <a:defRPr/>
            </a:pPr>
            <a:endParaRPr lang="en-US"/>
          </a:p>
        </p:txBody>
      </p:sp>
      <p:sp>
        <p:nvSpPr>
          <p:cNvPr id="4" name="Rectangle 6"/>
          <p:cNvSpPr>
            <a:spLocks noGrp="1" noChangeArrowheads="1"/>
          </p:cNvSpPr>
          <p:nvPr>
            <p:ph type="ftr" sz="quarter" idx="11"/>
          </p:nvPr>
        </p:nvSpPr>
        <p:spPr>
          <a:ln/>
        </p:spPr>
        <p:txBody>
          <a:bodyPr/>
          <a:lstStyle>
            <a:lvl1pPr>
              <a:defRPr/>
            </a:lvl1pPr>
          </a:lstStyle>
          <a:p>
            <a:pPr>
              <a:defRPr/>
            </a:pPr>
            <a:r>
              <a:rPr lang="en-AU" dirty="0"/>
              <a:t>Big Data and Analytics</a:t>
            </a:r>
            <a:endParaRPr lang="en-US" dirty="0"/>
          </a:p>
        </p:txBody>
      </p:sp>
      <p:sp>
        <p:nvSpPr>
          <p:cNvPr id="5" name="Rectangle 7"/>
          <p:cNvSpPr>
            <a:spLocks noGrp="1" noChangeArrowheads="1"/>
          </p:cNvSpPr>
          <p:nvPr>
            <p:ph type="sldNum" sz="quarter" idx="12"/>
          </p:nvPr>
        </p:nvSpPr>
        <p:spPr>
          <a:ln/>
        </p:spPr>
        <p:txBody>
          <a:bodyPr/>
          <a:lstStyle>
            <a:lvl1pPr>
              <a:defRPr/>
            </a:lvl1pPr>
          </a:lstStyle>
          <a:p>
            <a:fld id="{3956DA85-404E-9646-866F-75D030953504}" type="slidenum">
              <a:rPr lang="en-US"/>
              <a:pPr/>
              <a:t>‹#›</a:t>
            </a:fld>
            <a:endParaRPr lang="en-US"/>
          </a:p>
        </p:txBody>
      </p:sp>
    </p:spTree>
    <p:extLst>
      <p:ext uri="{BB962C8B-B14F-4D97-AF65-F5344CB8AC3E}">
        <p14:creationId xmlns:p14="http://schemas.microsoft.com/office/powerpoint/2010/main" val="1331378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en-US"/>
          </a:p>
        </p:txBody>
      </p:sp>
      <p:sp>
        <p:nvSpPr>
          <p:cNvPr id="3" name="Rectangle 6"/>
          <p:cNvSpPr>
            <a:spLocks noGrp="1" noChangeArrowheads="1"/>
          </p:cNvSpPr>
          <p:nvPr>
            <p:ph type="ftr" sz="quarter" idx="11"/>
          </p:nvPr>
        </p:nvSpPr>
        <p:spPr>
          <a:ln/>
        </p:spPr>
        <p:txBody>
          <a:bodyPr/>
          <a:lstStyle>
            <a:lvl1pPr>
              <a:defRPr/>
            </a:lvl1pPr>
          </a:lstStyle>
          <a:p>
            <a:pPr>
              <a:defRPr/>
            </a:pPr>
            <a:r>
              <a:rPr lang="en-AU" dirty="0"/>
              <a:t>Supply Chain Analytics</a:t>
            </a:r>
            <a:endParaRPr lang="en-US" dirty="0"/>
          </a:p>
        </p:txBody>
      </p:sp>
      <p:sp>
        <p:nvSpPr>
          <p:cNvPr id="4" name="Rectangle 7"/>
          <p:cNvSpPr>
            <a:spLocks noGrp="1" noChangeArrowheads="1"/>
          </p:cNvSpPr>
          <p:nvPr>
            <p:ph type="sldNum" sz="quarter" idx="12"/>
          </p:nvPr>
        </p:nvSpPr>
        <p:spPr>
          <a:ln/>
        </p:spPr>
        <p:txBody>
          <a:bodyPr/>
          <a:lstStyle>
            <a:lvl1pPr>
              <a:defRPr/>
            </a:lvl1pPr>
          </a:lstStyle>
          <a:p>
            <a:fld id="{0EBD8297-4AE1-CD42-9D17-954F8241ABE8}" type="slidenum">
              <a:rPr lang="en-US"/>
              <a:pPr/>
              <a:t>‹#›</a:t>
            </a:fld>
            <a:endParaRPr lang="en-US"/>
          </a:p>
        </p:txBody>
      </p:sp>
    </p:spTree>
    <p:extLst>
      <p:ext uri="{BB962C8B-B14F-4D97-AF65-F5344CB8AC3E}">
        <p14:creationId xmlns:p14="http://schemas.microsoft.com/office/powerpoint/2010/main" val="40364657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r>
              <a:rPr lang="en-AU" dirty="0"/>
              <a:t>Supply Chain Analytics</a:t>
            </a:r>
            <a:endParaRPr lang="en-US" dirty="0"/>
          </a:p>
        </p:txBody>
      </p:sp>
      <p:sp>
        <p:nvSpPr>
          <p:cNvPr id="7" name="Rectangle 7"/>
          <p:cNvSpPr>
            <a:spLocks noGrp="1" noChangeArrowheads="1"/>
          </p:cNvSpPr>
          <p:nvPr>
            <p:ph type="sldNum" sz="quarter" idx="12"/>
          </p:nvPr>
        </p:nvSpPr>
        <p:spPr>
          <a:ln/>
        </p:spPr>
        <p:txBody>
          <a:bodyPr/>
          <a:lstStyle>
            <a:lvl1pPr>
              <a:defRPr/>
            </a:lvl1pPr>
          </a:lstStyle>
          <a:p>
            <a:fld id="{807F47E8-F1F6-A64A-AAA5-17151741E5CC}" type="slidenum">
              <a:rPr lang="en-US"/>
              <a:pPr/>
              <a:t>‹#›</a:t>
            </a:fld>
            <a:endParaRPr lang="en-US"/>
          </a:p>
        </p:txBody>
      </p:sp>
    </p:spTree>
    <p:extLst>
      <p:ext uri="{BB962C8B-B14F-4D97-AF65-F5344CB8AC3E}">
        <p14:creationId xmlns:p14="http://schemas.microsoft.com/office/powerpoint/2010/main" val="40034846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AU"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r>
              <a:rPr lang="en-AU" dirty="0"/>
              <a:t>Supply Chain Analytics</a:t>
            </a:r>
            <a:endParaRPr lang="en-US" dirty="0"/>
          </a:p>
        </p:txBody>
      </p:sp>
      <p:sp>
        <p:nvSpPr>
          <p:cNvPr id="7" name="Rectangle 7"/>
          <p:cNvSpPr>
            <a:spLocks noGrp="1" noChangeArrowheads="1"/>
          </p:cNvSpPr>
          <p:nvPr>
            <p:ph type="sldNum" sz="quarter" idx="12"/>
          </p:nvPr>
        </p:nvSpPr>
        <p:spPr>
          <a:ln/>
        </p:spPr>
        <p:txBody>
          <a:bodyPr/>
          <a:lstStyle>
            <a:lvl1pPr>
              <a:defRPr/>
            </a:lvl1pPr>
          </a:lstStyle>
          <a:p>
            <a:fld id="{AFE8E269-5738-F64F-A9B9-5D9384E9B199}" type="slidenum">
              <a:rPr lang="en-US"/>
              <a:pPr/>
              <a:t>‹#›</a:t>
            </a:fld>
            <a:endParaRPr lang="en-US"/>
          </a:p>
        </p:txBody>
      </p:sp>
    </p:spTree>
    <p:extLst>
      <p:ext uri="{BB962C8B-B14F-4D97-AF65-F5344CB8AC3E}">
        <p14:creationId xmlns:p14="http://schemas.microsoft.com/office/powerpoint/2010/main" val="12413151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core footer"/>
          <p:cNvPicPr>
            <a:picLocks noChangeAspect="1" noChangeArrowheads="1"/>
          </p:cNvPicPr>
          <p:nvPr/>
        </p:nvPicPr>
        <p:blipFill>
          <a:blip r:embed="rId15" cstate="email">
            <a:extLst>
              <a:ext uri="{28A0092B-C50C-407E-A947-70E740481C1C}">
                <a14:useLocalDpi xmlns:a14="http://schemas.microsoft.com/office/drawing/2010/main" val="0"/>
              </a:ext>
            </a:extLst>
          </a:blip>
          <a:srcRect/>
          <a:stretch>
            <a:fillRect/>
          </a:stretch>
        </p:blipFill>
        <p:spPr bwMode="auto">
          <a:xfrm>
            <a:off x="0" y="6534150"/>
            <a:ext cx="121920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p:cNvSpPr>
            <a:spLocks noGrp="1" noChangeArrowheads="1"/>
          </p:cNvSpPr>
          <p:nvPr>
            <p:ph type="title"/>
          </p:nvPr>
        </p:nvSpPr>
        <p:spPr bwMode="auto">
          <a:xfrm>
            <a:off x="508000" y="274640"/>
            <a:ext cx="10972800" cy="657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scene3d>
              <a:camera prst="orthographicFront"/>
              <a:lightRig rig="harsh" dir="t"/>
            </a:scene3d>
            <a:sp3d extrusionH="57150" prstMaterial="matte">
              <a:bevelT w="63500" h="12700" prst="angle"/>
              <a:contourClr>
                <a:schemeClr val="bg1">
                  <a:lumMod val="65000"/>
                </a:schemeClr>
              </a:contourClr>
            </a:sp3d>
          </a:bodyPr>
          <a:lstStyle/>
          <a:p>
            <a:pPr lvl="0"/>
            <a:r>
              <a:rPr lang="en-US" dirty="0"/>
              <a:t>Click to edit Header 1</a:t>
            </a:r>
          </a:p>
        </p:txBody>
      </p:sp>
      <p:sp>
        <p:nvSpPr>
          <p:cNvPr id="1028" name="Rectangle 4"/>
          <p:cNvSpPr>
            <a:spLocks noGrp="1" noChangeArrowheads="1"/>
          </p:cNvSpPr>
          <p:nvPr>
            <p:ph type="body" idx="1"/>
          </p:nvPr>
        </p:nvSpPr>
        <p:spPr bwMode="auto">
          <a:xfrm>
            <a:off x="508000" y="1066800"/>
            <a:ext cx="10972800" cy="5099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6869" name="Rectangle 5"/>
          <p:cNvSpPr>
            <a:spLocks noGrp="1" noChangeArrowheads="1"/>
          </p:cNvSpPr>
          <p:nvPr>
            <p:ph type="dt" sz="half" idx="2"/>
          </p:nvPr>
        </p:nvSpPr>
        <p:spPr bwMode="auto">
          <a:xfrm>
            <a:off x="592667" y="6565900"/>
            <a:ext cx="2844800" cy="215900"/>
          </a:xfrm>
          <a:prstGeom prst="rect">
            <a:avLst/>
          </a:prstGeom>
          <a:noFill/>
          <a:ln>
            <a:noFill/>
          </a:ln>
          <a:effectLst/>
        </p:spPr>
        <p:txBody>
          <a:bodyPr vert="horz" wrap="square" lIns="91440" tIns="45720" rIns="91440" bIns="45720" numCol="1" anchor="t" anchorCtr="0" compatLnSpc="1">
            <a:prstTxWarp prst="textNoShape">
              <a:avLst/>
            </a:prstTxWarp>
          </a:bodyPr>
          <a:lstStyle>
            <a:lvl1pPr fontAlgn="base">
              <a:defRPr sz="1100">
                <a:ea typeface="+mn-ea"/>
              </a:defRPr>
            </a:lvl1pPr>
          </a:lstStyle>
          <a:p>
            <a:pPr>
              <a:defRPr/>
            </a:pPr>
            <a:endParaRPr lang="en-US" dirty="0"/>
          </a:p>
        </p:txBody>
      </p:sp>
      <p:sp>
        <p:nvSpPr>
          <p:cNvPr id="36870" name="Rectangle 6"/>
          <p:cNvSpPr>
            <a:spLocks noGrp="1" noChangeArrowheads="1"/>
          </p:cNvSpPr>
          <p:nvPr>
            <p:ph type="ftr" sz="quarter" idx="3"/>
          </p:nvPr>
        </p:nvSpPr>
        <p:spPr bwMode="auto">
          <a:xfrm>
            <a:off x="3481918" y="6575425"/>
            <a:ext cx="5109633" cy="2159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fontAlgn="base">
              <a:defRPr sz="1100">
                <a:ea typeface="+mn-ea"/>
              </a:defRPr>
            </a:lvl1pPr>
          </a:lstStyle>
          <a:p>
            <a:pPr>
              <a:defRPr/>
            </a:pPr>
            <a:r>
              <a:rPr lang="en-AU" dirty="0"/>
              <a:t>Supply Chain Analytics</a:t>
            </a:r>
            <a:endParaRPr lang="en-US" dirty="0"/>
          </a:p>
        </p:txBody>
      </p:sp>
      <p:sp>
        <p:nvSpPr>
          <p:cNvPr id="36871" name="Rectangle 7"/>
          <p:cNvSpPr>
            <a:spLocks noGrp="1" noChangeArrowheads="1"/>
          </p:cNvSpPr>
          <p:nvPr>
            <p:ph type="sldNum" sz="quarter" idx="4"/>
          </p:nvPr>
        </p:nvSpPr>
        <p:spPr bwMode="auto">
          <a:xfrm>
            <a:off x="8697384" y="6578600"/>
            <a:ext cx="2844800" cy="2159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fontAlgn="base">
              <a:defRPr sz="1100"/>
            </a:lvl1pPr>
          </a:lstStyle>
          <a:p>
            <a:fld id="{717DD886-EDCF-D24C-B7E3-DCF69C9B9CA5}" type="slidenum">
              <a:rPr lang="en-US"/>
              <a:pPr/>
              <a:t>‹#›</a:t>
            </a:fld>
            <a:endParaRPr lang="en-US"/>
          </a:p>
        </p:txBody>
      </p:sp>
      <p:cxnSp>
        <p:nvCxnSpPr>
          <p:cNvPr id="3" name="Straight Connector 2"/>
          <p:cNvCxnSpPr/>
          <p:nvPr userDrawn="1"/>
        </p:nvCxnSpPr>
        <p:spPr bwMode="auto">
          <a:xfrm>
            <a:off x="508000" y="762000"/>
            <a:ext cx="10972800" cy="0"/>
          </a:xfrm>
          <a:prstGeom prst="line">
            <a:avLst/>
          </a:prstGeom>
          <a:ln w="50800">
            <a:gradFill flip="none" rotWithShape="1">
              <a:gsLst>
                <a:gs pos="0">
                  <a:srgbClr val="C00000"/>
                </a:gs>
                <a:gs pos="42000">
                  <a:srgbClr val="FF0000"/>
                </a:gs>
                <a:gs pos="70000">
                  <a:schemeClr val="accent2">
                    <a:lumMod val="60000"/>
                    <a:lumOff val="40000"/>
                  </a:schemeClr>
                </a:gs>
                <a:gs pos="100000">
                  <a:schemeClr val="accent2">
                    <a:lumMod val="40000"/>
                    <a:lumOff val="60000"/>
                  </a:schemeClr>
                </a:gs>
              </a:gsLst>
              <a:lin ang="0" scaled="1"/>
              <a:tileRect/>
            </a:gradFill>
          </a:ln>
        </p:spPr>
        <p:style>
          <a:lnRef idx="3">
            <a:schemeClr val="accent2"/>
          </a:lnRef>
          <a:fillRef idx="0">
            <a:schemeClr val="accent2"/>
          </a:fillRef>
          <a:effectRef idx="2">
            <a:schemeClr val="accent2"/>
          </a:effectRef>
          <a:fontRef idx="minor">
            <a:schemeClr val="tx1"/>
          </a:fontRef>
        </p:style>
      </p:cxnSp>
    </p:spTree>
  </p:cSld>
  <p:clrMap bg1="lt1" tx1="dk1" bg2="lt2" tx2="dk2" accent1="accent1" accent2="accent2" accent3="accent3" accent4="accent4" accent5="accent5" accent6="accent6" hlink="hlink" folHlink="folHlink"/>
  <p:sldLayoutIdLst>
    <p:sldLayoutId id="2147483888"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 id="2147483886" r:id="rId12"/>
    <p:sldLayoutId id="2147483887" r:id="rId13"/>
  </p:sldLayoutIdLst>
  <p:hf hdr="0" dt="0"/>
  <p:txStyles>
    <p:titleStyle>
      <a:lvl1pPr algn="l" rtl="0" eaLnBrk="0" fontAlgn="base" hangingPunct="0">
        <a:spcBef>
          <a:spcPct val="0"/>
        </a:spcBef>
        <a:spcAft>
          <a:spcPct val="0"/>
        </a:spcAft>
        <a:defRPr sz="2500" b="1" cap="none" spc="0">
          <a:ln/>
          <a:solidFill>
            <a:srgbClr val="FF0000"/>
          </a:solidFill>
          <a:effectLst/>
          <a:latin typeface="+mj-lt"/>
          <a:ea typeface="ＭＳ Ｐゴシック" charset="0"/>
          <a:cs typeface="+mj-cs"/>
        </a:defRPr>
      </a:lvl1pPr>
      <a:lvl2pPr algn="l" rtl="0" eaLnBrk="0" fontAlgn="base" hangingPunct="0">
        <a:spcBef>
          <a:spcPct val="0"/>
        </a:spcBef>
        <a:spcAft>
          <a:spcPct val="0"/>
        </a:spcAft>
        <a:defRPr sz="2500">
          <a:solidFill>
            <a:srgbClr val="EE3224"/>
          </a:solidFill>
          <a:latin typeface="Arial" charset="0"/>
          <a:ea typeface="ＭＳ Ｐゴシック" charset="0"/>
          <a:cs typeface="Arial" charset="0"/>
        </a:defRPr>
      </a:lvl2pPr>
      <a:lvl3pPr algn="l" rtl="0" eaLnBrk="0" fontAlgn="base" hangingPunct="0">
        <a:spcBef>
          <a:spcPct val="0"/>
        </a:spcBef>
        <a:spcAft>
          <a:spcPct val="0"/>
        </a:spcAft>
        <a:defRPr sz="2500">
          <a:solidFill>
            <a:srgbClr val="EE3224"/>
          </a:solidFill>
          <a:latin typeface="Arial" charset="0"/>
          <a:ea typeface="ＭＳ Ｐゴシック" charset="0"/>
          <a:cs typeface="Arial" charset="0"/>
        </a:defRPr>
      </a:lvl3pPr>
      <a:lvl4pPr algn="l" rtl="0" eaLnBrk="0" fontAlgn="base" hangingPunct="0">
        <a:spcBef>
          <a:spcPct val="0"/>
        </a:spcBef>
        <a:spcAft>
          <a:spcPct val="0"/>
        </a:spcAft>
        <a:defRPr sz="2500">
          <a:solidFill>
            <a:srgbClr val="EE3224"/>
          </a:solidFill>
          <a:latin typeface="Arial" charset="0"/>
          <a:ea typeface="ＭＳ Ｐゴシック" charset="0"/>
          <a:cs typeface="Arial" charset="0"/>
        </a:defRPr>
      </a:lvl4pPr>
      <a:lvl5pPr algn="l" rtl="0" eaLnBrk="0" fontAlgn="base" hangingPunct="0">
        <a:spcBef>
          <a:spcPct val="0"/>
        </a:spcBef>
        <a:spcAft>
          <a:spcPct val="0"/>
        </a:spcAft>
        <a:defRPr sz="2500">
          <a:solidFill>
            <a:srgbClr val="EE3224"/>
          </a:solidFill>
          <a:latin typeface="Arial" charset="0"/>
          <a:ea typeface="ＭＳ Ｐゴシック" charset="0"/>
          <a:cs typeface="Arial" charset="0"/>
        </a:defRPr>
      </a:lvl5pPr>
      <a:lvl6pPr marL="457200" algn="l" rtl="0" fontAlgn="base">
        <a:spcBef>
          <a:spcPct val="0"/>
        </a:spcBef>
        <a:spcAft>
          <a:spcPct val="0"/>
        </a:spcAft>
        <a:defRPr sz="2500">
          <a:solidFill>
            <a:srgbClr val="EE3224"/>
          </a:solidFill>
          <a:latin typeface="Arial" charset="0"/>
          <a:cs typeface="Arial" charset="0"/>
        </a:defRPr>
      </a:lvl6pPr>
      <a:lvl7pPr marL="914400" algn="l" rtl="0" fontAlgn="base">
        <a:spcBef>
          <a:spcPct val="0"/>
        </a:spcBef>
        <a:spcAft>
          <a:spcPct val="0"/>
        </a:spcAft>
        <a:defRPr sz="2500">
          <a:solidFill>
            <a:srgbClr val="EE3224"/>
          </a:solidFill>
          <a:latin typeface="Arial" charset="0"/>
          <a:cs typeface="Arial" charset="0"/>
        </a:defRPr>
      </a:lvl7pPr>
      <a:lvl8pPr marL="1371600" algn="l" rtl="0" fontAlgn="base">
        <a:spcBef>
          <a:spcPct val="0"/>
        </a:spcBef>
        <a:spcAft>
          <a:spcPct val="0"/>
        </a:spcAft>
        <a:defRPr sz="2500">
          <a:solidFill>
            <a:srgbClr val="EE3224"/>
          </a:solidFill>
          <a:latin typeface="Arial" charset="0"/>
          <a:cs typeface="Arial" charset="0"/>
        </a:defRPr>
      </a:lvl8pPr>
      <a:lvl9pPr marL="1828800" algn="l" rtl="0" fontAlgn="base">
        <a:spcBef>
          <a:spcPct val="0"/>
        </a:spcBef>
        <a:spcAft>
          <a:spcPct val="0"/>
        </a:spcAft>
        <a:defRPr sz="2500">
          <a:solidFill>
            <a:srgbClr val="EE3224"/>
          </a:solidFill>
          <a:latin typeface="Arial" charset="0"/>
          <a:cs typeface="Arial" charset="0"/>
        </a:defRPr>
      </a:lvl9pPr>
    </p:titleStyle>
    <p:bodyStyle>
      <a:lvl1pPr marL="180975" indent="-180975" algn="l" rtl="0" eaLnBrk="0" fontAlgn="base" hangingPunct="0">
        <a:spcBef>
          <a:spcPct val="50000"/>
        </a:spcBef>
        <a:spcAft>
          <a:spcPct val="0"/>
        </a:spcAft>
        <a:buClr>
          <a:srgbClr val="887E6E"/>
        </a:buClr>
        <a:buChar char="•"/>
        <a:defRPr>
          <a:solidFill>
            <a:schemeClr val="tx1"/>
          </a:solidFill>
          <a:latin typeface="+mn-lt"/>
          <a:ea typeface="ＭＳ Ｐゴシック" charset="0"/>
          <a:cs typeface="+mn-cs"/>
        </a:defRPr>
      </a:lvl1pPr>
      <a:lvl2pPr marL="485775"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2pPr>
      <a:lvl3pPr marL="795338"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3pPr>
      <a:lvl4pPr marL="1090613" indent="-166688" algn="l" rtl="0" eaLnBrk="0" fontAlgn="base" hangingPunct="0">
        <a:spcBef>
          <a:spcPct val="25000"/>
        </a:spcBef>
        <a:spcAft>
          <a:spcPct val="0"/>
        </a:spcAft>
        <a:buClr>
          <a:srgbClr val="887E6E"/>
        </a:buClr>
        <a:buChar char="–"/>
        <a:defRPr>
          <a:solidFill>
            <a:schemeClr val="tx1"/>
          </a:solidFill>
          <a:latin typeface="+mn-lt"/>
          <a:ea typeface="Arial" charset="0"/>
          <a:cs typeface="+mn-cs"/>
        </a:defRPr>
      </a:lvl4pPr>
      <a:lvl5pPr marL="1390650" indent="-171450"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5pPr>
      <a:lvl6pPr marL="1847850" indent="-171450" algn="l" rtl="0" fontAlgn="base">
        <a:spcBef>
          <a:spcPct val="25000"/>
        </a:spcBef>
        <a:spcAft>
          <a:spcPct val="0"/>
        </a:spcAft>
        <a:buClr>
          <a:srgbClr val="887E6E"/>
        </a:buClr>
        <a:buFont typeface="Arial" charset="0"/>
        <a:buChar char="–"/>
        <a:defRPr>
          <a:solidFill>
            <a:schemeClr val="tx1"/>
          </a:solidFill>
          <a:latin typeface="+mn-lt"/>
          <a:cs typeface="+mn-cs"/>
        </a:defRPr>
      </a:lvl6pPr>
      <a:lvl7pPr marL="2305050" indent="-171450" algn="l" rtl="0" fontAlgn="base">
        <a:spcBef>
          <a:spcPct val="25000"/>
        </a:spcBef>
        <a:spcAft>
          <a:spcPct val="0"/>
        </a:spcAft>
        <a:buClr>
          <a:srgbClr val="887E6E"/>
        </a:buClr>
        <a:buFont typeface="Arial" charset="0"/>
        <a:buChar char="–"/>
        <a:defRPr>
          <a:solidFill>
            <a:schemeClr val="tx1"/>
          </a:solidFill>
          <a:latin typeface="+mn-lt"/>
          <a:cs typeface="+mn-cs"/>
        </a:defRPr>
      </a:lvl7pPr>
      <a:lvl8pPr marL="2762250" indent="-171450" algn="l" rtl="0" fontAlgn="base">
        <a:spcBef>
          <a:spcPct val="25000"/>
        </a:spcBef>
        <a:spcAft>
          <a:spcPct val="0"/>
        </a:spcAft>
        <a:buClr>
          <a:srgbClr val="887E6E"/>
        </a:buClr>
        <a:buFont typeface="Arial" charset="0"/>
        <a:buChar char="–"/>
        <a:defRPr>
          <a:solidFill>
            <a:schemeClr val="tx1"/>
          </a:solidFill>
          <a:latin typeface="+mn-lt"/>
          <a:cs typeface="+mn-cs"/>
        </a:defRPr>
      </a:lvl8pPr>
      <a:lvl9pPr marL="3219450" indent="-171450" algn="l" rtl="0" fontAlgn="base">
        <a:spcBef>
          <a:spcPct val="25000"/>
        </a:spcBef>
        <a:spcAft>
          <a:spcPct val="0"/>
        </a:spcAft>
        <a:buClr>
          <a:srgbClr val="887E6E"/>
        </a:buClr>
        <a:buFont typeface="Arial" charset="0"/>
        <a:buChar char="–"/>
        <a:defRPr>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video" Target="https://www.youtube.com/embed/zPG4NjIkCjc?feature=oembed" TargetMode="External"/><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4419600" y="152400"/>
            <a:ext cx="6096000" cy="685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2000" b="1">
                <a:solidFill>
                  <a:schemeClr val="bg1"/>
                </a:solidFill>
                <a:latin typeface="+mj-lt"/>
                <a:ea typeface="+mj-ea"/>
                <a:cs typeface="+mj-cs"/>
              </a:defRPr>
            </a:lvl1pPr>
            <a:lvl2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2pPr>
            <a:lvl3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3pPr>
            <a:lvl4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4pPr>
            <a:lvl5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5pPr>
            <a:lvl6pPr marL="4572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6pPr>
            <a:lvl7pPr marL="9144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7pPr>
            <a:lvl8pPr marL="13716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8pPr>
            <a:lvl9pPr marL="18288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9pPr>
          </a:lstStyle>
          <a:p>
            <a:pPr eaLnBrk="1" hangingPunct="1"/>
            <a:r>
              <a:rPr lang="en-GB" dirty="0">
                <a:latin typeface="Arial" pitchFamily="34" charset="0"/>
                <a:cs typeface="Arial" pitchFamily="34" charset="0"/>
              </a:rPr>
              <a:t>Linear Programming – Transportation</a:t>
            </a:r>
            <a:endParaRPr lang="en-AU" kern="0" dirty="0"/>
          </a:p>
        </p:txBody>
      </p:sp>
      <p:sp>
        <p:nvSpPr>
          <p:cNvPr id="5" name="Title 4"/>
          <p:cNvSpPr>
            <a:spLocks noGrp="1"/>
          </p:cNvSpPr>
          <p:nvPr>
            <p:ph type="title"/>
          </p:nvPr>
        </p:nvSpPr>
        <p:spPr/>
        <p:txBody>
          <a:bodyPr/>
          <a:lstStyle/>
          <a:p>
            <a:r>
              <a:rPr lang="en-AU" dirty="0"/>
              <a:t>Session 7</a:t>
            </a:r>
          </a:p>
        </p:txBody>
      </p:sp>
      <p:sp>
        <p:nvSpPr>
          <p:cNvPr id="3" name="Footer Placeholder 2"/>
          <p:cNvSpPr>
            <a:spLocks noGrp="1"/>
          </p:cNvSpPr>
          <p:nvPr>
            <p:ph type="ftr" sz="quarter" idx="11"/>
          </p:nvPr>
        </p:nvSpPr>
        <p:spPr/>
        <p:txBody>
          <a:bodyPr/>
          <a:lstStyle/>
          <a:p>
            <a:pPr>
              <a:defRPr/>
            </a:pPr>
            <a:r>
              <a:rPr lang="en-AU" dirty="0"/>
              <a:t>Big Data and Analytics</a:t>
            </a:r>
            <a:endParaRPr lang="en-US" dirty="0"/>
          </a:p>
        </p:txBody>
      </p:sp>
      <p:sp>
        <p:nvSpPr>
          <p:cNvPr id="7" name="Slide Number Placeholder 6"/>
          <p:cNvSpPr>
            <a:spLocks noGrp="1"/>
          </p:cNvSpPr>
          <p:nvPr>
            <p:ph type="sldNum" sz="quarter" idx="12"/>
          </p:nvPr>
        </p:nvSpPr>
        <p:spPr/>
        <p:txBody>
          <a:bodyPr/>
          <a:lstStyle/>
          <a:p>
            <a:fld id="{3956DA85-404E-9646-866F-75D030953504}" type="slidenum">
              <a:rPr lang="en-US" smtClean="0"/>
              <a:pPr/>
              <a:t>1</a:t>
            </a:fld>
            <a:endParaRPr lang="en-US"/>
          </a:p>
        </p:txBody>
      </p:sp>
      <p:sp>
        <p:nvSpPr>
          <p:cNvPr id="8" name="Rectangle 2">
            <a:extLst>
              <a:ext uri="{FF2B5EF4-FFF2-40B4-BE49-F238E27FC236}">
                <a16:creationId xmlns:a16="http://schemas.microsoft.com/office/drawing/2014/main" id="{3166393E-73C0-05C7-D277-F5DFE114D305}"/>
              </a:ext>
            </a:extLst>
          </p:cNvPr>
          <p:cNvSpPr txBox="1">
            <a:spLocks noChangeArrowheads="1"/>
          </p:cNvSpPr>
          <p:nvPr/>
        </p:nvSpPr>
        <p:spPr bwMode="auto">
          <a:xfrm>
            <a:off x="608012" y="1379573"/>
            <a:ext cx="7623175"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scene3d>
              <a:camera prst="orthographicFront"/>
              <a:lightRig rig="harsh" dir="t"/>
            </a:scene3d>
            <a:sp3d extrusionH="57150" prstMaterial="matte">
              <a:bevelT w="63500" h="12700" prst="angle"/>
              <a:contourClr>
                <a:schemeClr val="bg1">
                  <a:lumMod val="65000"/>
                </a:schemeClr>
              </a:contourClr>
            </a:sp3d>
          </a:bodyPr>
          <a:lstStyle>
            <a:lvl1pPr algn="l" rtl="0" eaLnBrk="0" fontAlgn="base" hangingPunct="0">
              <a:spcBef>
                <a:spcPct val="0"/>
              </a:spcBef>
              <a:spcAft>
                <a:spcPct val="0"/>
              </a:spcAft>
              <a:defRPr sz="2500" b="1" cap="none" spc="0">
                <a:ln/>
                <a:solidFill>
                  <a:srgbClr val="FF0000"/>
                </a:solidFill>
                <a:effectLst/>
                <a:latin typeface="+mj-lt"/>
                <a:ea typeface="ＭＳ Ｐゴシック" charset="0"/>
                <a:cs typeface="+mj-cs"/>
              </a:defRPr>
            </a:lvl1pPr>
            <a:lvl2pPr algn="l" rtl="0" eaLnBrk="0" fontAlgn="base" hangingPunct="0">
              <a:spcBef>
                <a:spcPct val="0"/>
              </a:spcBef>
              <a:spcAft>
                <a:spcPct val="0"/>
              </a:spcAft>
              <a:defRPr sz="2500">
                <a:solidFill>
                  <a:srgbClr val="EE3224"/>
                </a:solidFill>
                <a:latin typeface="Arial" charset="0"/>
                <a:ea typeface="ＭＳ Ｐゴシック" charset="0"/>
                <a:cs typeface="Arial" charset="0"/>
              </a:defRPr>
            </a:lvl2pPr>
            <a:lvl3pPr algn="l" rtl="0" eaLnBrk="0" fontAlgn="base" hangingPunct="0">
              <a:spcBef>
                <a:spcPct val="0"/>
              </a:spcBef>
              <a:spcAft>
                <a:spcPct val="0"/>
              </a:spcAft>
              <a:defRPr sz="2500">
                <a:solidFill>
                  <a:srgbClr val="EE3224"/>
                </a:solidFill>
                <a:latin typeface="Arial" charset="0"/>
                <a:ea typeface="ＭＳ Ｐゴシック" charset="0"/>
                <a:cs typeface="Arial" charset="0"/>
              </a:defRPr>
            </a:lvl3pPr>
            <a:lvl4pPr algn="l" rtl="0" eaLnBrk="0" fontAlgn="base" hangingPunct="0">
              <a:spcBef>
                <a:spcPct val="0"/>
              </a:spcBef>
              <a:spcAft>
                <a:spcPct val="0"/>
              </a:spcAft>
              <a:defRPr sz="2500">
                <a:solidFill>
                  <a:srgbClr val="EE3224"/>
                </a:solidFill>
                <a:latin typeface="Arial" charset="0"/>
                <a:ea typeface="ＭＳ Ｐゴシック" charset="0"/>
                <a:cs typeface="Arial" charset="0"/>
              </a:defRPr>
            </a:lvl4pPr>
            <a:lvl5pPr algn="l" rtl="0" eaLnBrk="0" fontAlgn="base" hangingPunct="0">
              <a:spcBef>
                <a:spcPct val="0"/>
              </a:spcBef>
              <a:spcAft>
                <a:spcPct val="0"/>
              </a:spcAft>
              <a:defRPr sz="2500">
                <a:solidFill>
                  <a:srgbClr val="EE3224"/>
                </a:solidFill>
                <a:latin typeface="Arial" charset="0"/>
                <a:ea typeface="ＭＳ Ｐゴシック" charset="0"/>
                <a:cs typeface="Arial" charset="0"/>
              </a:defRPr>
            </a:lvl5pPr>
            <a:lvl6pPr marL="457200" algn="l" rtl="0" fontAlgn="base">
              <a:spcBef>
                <a:spcPct val="0"/>
              </a:spcBef>
              <a:spcAft>
                <a:spcPct val="0"/>
              </a:spcAft>
              <a:defRPr sz="2500">
                <a:solidFill>
                  <a:srgbClr val="EE3224"/>
                </a:solidFill>
                <a:latin typeface="Arial" charset="0"/>
                <a:cs typeface="Arial" charset="0"/>
              </a:defRPr>
            </a:lvl6pPr>
            <a:lvl7pPr marL="914400" algn="l" rtl="0" fontAlgn="base">
              <a:spcBef>
                <a:spcPct val="0"/>
              </a:spcBef>
              <a:spcAft>
                <a:spcPct val="0"/>
              </a:spcAft>
              <a:defRPr sz="2500">
                <a:solidFill>
                  <a:srgbClr val="EE3224"/>
                </a:solidFill>
                <a:latin typeface="Arial" charset="0"/>
                <a:cs typeface="Arial" charset="0"/>
              </a:defRPr>
            </a:lvl7pPr>
            <a:lvl8pPr marL="1371600" algn="l" rtl="0" fontAlgn="base">
              <a:spcBef>
                <a:spcPct val="0"/>
              </a:spcBef>
              <a:spcAft>
                <a:spcPct val="0"/>
              </a:spcAft>
              <a:defRPr sz="2500">
                <a:solidFill>
                  <a:srgbClr val="EE3224"/>
                </a:solidFill>
                <a:latin typeface="Arial" charset="0"/>
                <a:cs typeface="Arial" charset="0"/>
              </a:defRPr>
            </a:lvl8pPr>
            <a:lvl9pPr marL="1828800" algn="l" rtl="0" fontAlgn="base">
              <a:spcBef>
                <a:spcPct val="0"/>
              </a:spcBef>
              <a:spcAft>
                <a:spcPct val="0"/>
              </a:spcAft>
              <a:defRPr sz="2500">
                <a:solidFill>
                  <a:srgbClr val="EE3224"/>
                </a:solidFill>
                <a:latin typeface="Arial" charset="0"/>
                <a:cs typeface="Arial" charset="0"/>
              </a:defRPr>
            </a:lvl9pPr>
          </a:lstStyle>
          <a:p>
            <a:pPr eaLnBrk="1" hangingPunct="1"/>
            <a:r>
              <a:rPr lang="en-AU" sz="3500" kern="0" dirty="0">
                <a:solidFill>
                  <a:schemeClr val="accent4">
                    <a:lumMod val="65000"/>
                    <a:lumOff val="35000"/>
                  </a:schemeClr>
                </a:solidFill>
                <a:latin typeface="Arial" charset="0"/>
                <a:cs typeface="Arial" charset="0"/>
              </a:rPr>
              <a:t>Big Data and Analytics</a:t>
            </a:r>
            <a:endParaRPr lang="en-US" sz="4600" kern="0" dirty="0">
              <a:solidFill>
                <a:schemeClr val="accent4">
                  <a:lumMod val="65000"/>
                  <a:lumOff val="35000"/>
                </a:schemeClr>
              </a:solidFill>
              <a:latin typeface="Arial" charset="0"/>
              <a:cs typeface="Arial" charset="0"/>
            </a:endParaRPr>
          </a:p>
        </p:txBody>
      </p:sp>
      <p:sp>
        <p:nvSpPr>
          <p:cNvPr id="13" name="Rectangle 3">
            <a:extLst>
              <a:ext uri="{FF2B5EF4-FFF2-40B4-BE49-F238E27FC236}">
                <a16:creationId xmlns:a16="http://schemas.microsoft.com/office/drawing/2014/main" id="{1AFE4038-CDD0-4FCE-CF3D-63DC1665966C}"/>
              </a:ext>
            </a:extLst>
          </p:cNvPr>
          <p:cNvSpPr txBox="1">
            <a:spLocks noChangeArrowheads="1"/>
          </p:cNvSpPr>
          <p:nvPr/>
        </p:nvSpPr>
        <p:spPr>
          <a:xfrm>
            <a:off x="2133600" y="2628900"/>
            <a:ext cx="8534400" cy="1600200"/>
          </a:xfrm>
          <a:prstGeom prst="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lnSpc>
                <a:spcPct val="110000"/>
              </a:lnSpc>
            </a:pPr>
            <a:r>
              <a:rPr lang="en-US" dirty="0"/>
              <a:t>Topic </a:t>
            </a:r>
            <a:r>
              <a:rPr lang="en-US" altLang="zh-CN" dirty="0"/>
              <a:t>8</a:t>
            </a:r>
            <a:r>
              <a:rPr lang="en-US" dirty="0"/>
              <a:t>: </a:t>
            </a:r>
            <a:r>
              <a:rPr lang="en-US" sz="3200" dirty="0"/>
              <a:t>Predictive Modelling</a:t>
            </a:r>
          </a:p>
        </p:txBody>
      </p:sp>
      <p:pic>
        <p:nvPicPr>
          <p:cNvPr id="2" name="Picture 1" descr="A logo with orange and grey text&#10;&#10;Description automatically generated">
            <a:extLst>
              <a:ext uri="{FF2B5EF4-FFF2-40B4-BE49-F238E27FC236}">
                <a16:creationId xmlns:a16="http://schemas.microsoft.com/office/drawing/2014/main" id="{1C800551-9687-93A3-2ACA-1A37C5902320}"/>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0515600" y="86520"/>
            <a:ext cx="1346200" cy="546100"/>
          </a:xfrm>
          <a:prstGeom prst="rect">
            <a:avLst/>
          </a:prstGeom>
        </p:spPr>
      </p:pic>
      <p:sp>
        <p:nvSpPr>
          <p:cNvPr id="6" name="TextBox 5">
            <a:extLst>
              <a:ext uri="{FF2B5EF4-FFF2-40B4-BE49-F238E27FC236}">
                <a16:creationId xmlns:a16="http://schemas.microsoft.com/office/drawing/2014/main" id="{70B52648-3D17-EEF8-EF7D-4842C9C034AA}"/>
              </a:ext>
            </a:extLst>
          </p:cNvPr>
          <p:cNvSpPr txBox="1"/>
          <p:nvPr/>
        </p:nvSpPr>
        <p:spPr>
          <a:xfrm>
            <a:off x="3868738" y="4688993"/>
            <a:ext cx="4722813" cy="584775"/>
          </a:xfrm>
          <a:prstGeom prst="rect">
            <a:avLst/>
          </a:prstGeom>
          <a:noFill/>
        </p:spPr>
        <p:txBody>
          <a:bodyPr wrap="square" rtlCol="0">
            <a:spAutoFit/>
          </a:bodyPr>
          <a:lstStyle/>
          <a:p>
            <a:r>
              <a:rPr lang="en-US" sz="1600" dirty="0">
                <a:solidFill>
                  <a:schemeClr val="tx1"/>
                </a:solidFill>
              </a:rPr>
              <a:t>We will wait for 5 mins for everyone to join</a:t>
            </a:r>
          </a:p>
          <a:p>
            <a:endParaRPr lang="en-AU" sz="1600" dirty="0">
              <a:solidFill>
                <a:schemeClr val="tx1"/>
              </a:solidFill>
            </a:endParaRPr>
          </a:p>
        </p:txBody>
      </p:sp>
    </p:spTree>
    <p:extLst>
      <p:ext uri="{BB962C8B-B14F-4D97-AF65-F5344CB8AC3E}">
        <p14:creationId xmlns:p14="http://schemas.microsoft.com/office/powerpoint/2010/main" val="26230564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p:txBody>
          <a:bodyPr/>
          <a:lstStyle/>
          <a:p>
            <a:r>
              <a:rPr lang="en-US" altLang="zh-CN" sz="2400" dirty="0"/>
              <a:t>Predictive</a:t>
            </a:r>
            <a:r>
              <a:rPr lang="zh-CN" altLang="en-US" sz="2400" dirty="0"/>
              <a:t> </a:t>
            </a:r>
            <a:r>
              <a:rPr lang="en-US" altLang="zh-CN" sz="2400" dirty="0"/>
              <a:t>Modelling</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p:txBody>
          <a:bodyPr/>
          <a:lstStyle/>
          <a:p>
            <a:pPr>
              <a:defRPr/>
            </a:pPr>
            <a:r>
              <a:rPr lang="en-AU"/>
              <a:t>Big Data and Analytics</a:t>
            </a:r>
            <a:endParaRPr lang="en-US" dirty="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p:txBody>
          <a:bodyPr/>
          <a:lstStyle/>
          <a:p>
            <a:fld id="{3956DA85-404E-9646-866F-75D030953504}" type="slidenum">
              <a:rPr lang="en-US" smtClean="0"/>
              <a:pPr/>
              <a:t>10</a:t>
            </a:fld>
            <a:endParaRPr lang="en-US"/>
          </a:p>
        </p:txBody>
      </p:sp>
      <p:pic>
        <p:nvPicPr>
          <p:cNvPr id="7" name="Picture 6">
            <a:extLst>
              <a:ext uri="{FF2B5EF4-FFF2-40B4-BE49-F238E27FC236}">
                <a16:creationId xmlns:a16="http://schemas.microsoft.com/office/drawing/2014/main" id="{4E512442-8A87-6639-A167-9151591779B0}"/>
              </a:ext>
            </a:extLst>
          </p:cNvPr>
          <p:cNvPicPr>
            <a:picLocks noChangeAspect="1"/>
          </p:cNvPicPr>
          <p:nvPr/>
        </p:nvPicPr>
        <p:blipFill rotWithShape="1">
          <a:blip r:embed="rId3"/>
          <a:srcRect r="37076"/>
          <a:stretch/>
        </p:blipFill>
        <p:spPr>
          <a:xfrm>
            <a:off x="3481918" y="931866"/>
            <a:ext cx="5109633" cy="5257800"/>
          </a:xfrm>
          <a:prstGeom prst="rect">
            <a:avLst/>
          </a:prstGeom>
        </p:spPr>
      </p:pic>
    </p:spTree>
    <p:extLst>
      <p:ext uri="{BB962C8B-B14F-4D97-AF65-F5344CB8AC3E}">
        <p14:creationId xmlns:p14="http://schemas.microsoft.com/office/powerpoint/2010/main" val="3665396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p:txBody>
          <a:bodyPr/>
          <a:lstStyle/>
          <a:p>
            <a:r>
              <a:rPr lang="en-US" altLang="zh-CN" sz="2400" dirty="0"/>
              <a:t>Predictive</a:t>
            </a:r>
            <a:r>
              <a:rPr lang="zh-CN" altLang="en-US" sz="2400" dirty="0"/>
              <a:t> </a:t>
            </a:r>
            <a:r>
              <a:rPr lang="en-US" altLang="zh-CN" sz="2400" dirty="0"/>
              <a:t>Modelling</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p:txBody>
          <a:bodyPr/>
          <a:lstStyle/>
          <a:p>
            <a:pPr>
              <a:defRPr/>
            </a:pPr>
            <a:r>
              <a:rPr lang="en-AU"/>
              <a:t>Big Data and Analytics</a:t>
            </a:r>
            <a:endParaRPr lang="en-US" dirty="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p:txBody>
          <a:bodyPr/>
          <a:lstStyle/>
          <a:p>
            <a:fld id="{3956DA85-404E-9646-866F-75D030953504}" type="slidenum">
              <a:rPr lang="en-US" smtClean="0"/>
              <a:pPr/>
              <a:t>11</a:t>
            </a:fld>
            <a:endParaRPr lang="en-US"/>
          </a:p>
        </p:txBody>
      </p:sp>
      <p:sp>
        <p:nvSpPr>
          <p:cNvPr id="5" name="TextBox 4">
            <a:extLst>
              <a:ext uri="{FF2B5EF4-FFF2-40B4-BE49-F238E27FC236}">
                <a16:creationId xmlns:a16="http://schemas.microsoft.com/office/drawing/2014/main" id="{2200B580-7D0E-61E8-B3A2-D32CE7AEEFCF}"/>
              </a:ext>
            </a:extLst>
          </p:cNvPr>
          <p:cNvSpPr txBox="1"/>
          <p:nvPr/>
        </p:nvSpPr>
        <p:spPr>
          <a:xfrm>
            <a:off x="447686" y="990600"/>
            <a:ext cx="11178095" cy="523220"/>
          </a:xfrm>
          <a:prstGeom prst="rect">
            <a:avLst/>
          </a:prstGeom>
          <a:noFill/>
        </p:spPr>
        <p:txBody>
          <a:bodyPr wrap="square" rtlCol="0">
            <a:spAutoFit/>
          </a:bodyPr>
          <a:lstStyle/>
          <a:p>
            <a:pPr algn="ctr"/>
            <a:r>
              <a:rPr lang="en-US" altLang="zh-CN" sz="2800" b="0" i="0" dirty="0">
                <a:solidFill>
                  <a:schemeClr val="tx1"/>
                </a:solidFill>
                <a:effectLst/>
                <a:latin typeface="Söhne"/>
              </a:rPr>
              <a:t>Linear</a:t>
            </a:r>
            <a:r>
              <a:rPr lang="zh-CN" altLang="en-US" sz="2800" b="0" i="0" dirty="0">
                <a:solidFill>
                  <a:schemeClr val="tx1"/>
                </a:solidFill>
                <a:effectLst/>
                <a:latin typeface="Söhne"/>
              </a:rPr>
              <a:t> </a:t>
            </a:r>
            <a:r>
              <a:rPr lang="en-US" altLang="zh-CN" sz="2800" dirty="0">
                <a:solidFill>
                  <a:schemeClr val="tx1"/>
                </a:solidFill>
                <a:latin typeface="Söhne"/>
              </a:rPr>
              <a:t>regression</a:t>
            </a:r>
            <a:endParaRPr lang="en-AU" sz="2800" b="0" i="0" dirty="0">
              <a:solidFill>
                <a:schemeClr val="tx1"/>
              </a:solidFill>
              <a:effectLst/>
              <a:latin typeface="Söhne"/>
            </a:endParaRPr>
          </a:p>
        </p:txBody>
      </p:sp>
      <p:pic>
        <p:nvPicPr>
          <p:cNvPr id="6" name="Online Media 5" descr="An Introduction to Linear Regression Analysis">
            <a:hlinkClick r:id="" action="ppaction://media"/>
            <a:extLst>
              <a:ext uri="{FF2B5EF4-FFF2-40B4-BE49-F238E27FC236}">
                <a16:creationId xmlns:a16="http://schemas.microsoft.com/office/drawing/2014/main" id="{0E65177A-005C-CE59-9768-61A83410A95F}"/>
              </a:ext>
            </a:extLst>
          </p:cNvPr>
          <p:cNvPicPr>
            <a:picLocks noRot="1" noChangeAspect="1"/>
          </p:cNvPicPr>
          <p:nvPr>
            <a:videoFile r:link="rId1"/>
          </p:nvPr>
        </p:nvPicPr>
        <p:blipFill>
          <a:blip r:embed="rId4"/>
          <a:stretch>
            <a:fillRect/>
          </a:stretch>
        </p:blipFill>
        <p:spPr>
          <a:xfrm>
            <a:off x="1937911" y="1693715"/>
            <a:ext cx="8316177" cy="4698640"/>
          </a:xfrm>
          <a:prstGeom prst="rect">
            <a:avLst/>
          </a:prstGeom>
        </p:spPr>
      </p:pic>
    </p:spTree>
    <p:extLst>
      <p:ext uri="{BB962C8B-B14F-4D97-AF65-F5344CB8AC3E}">
        <p14:creationId xmlns:p14="http://schemas.microsoft.com/office/powerpoint/2010/main" val="3487595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AED9E-3399-E5D1-4835-45AB804052F2}"/>
              </a:ext>
            </a:extLst>
          </p:cNvPr>
          <p:cNvSpPr>
            <a:spLocks noGrp="1"/>
          </p:cNvSpPr>
          <p:nvPr>
            <p:ph type="title"/>
          </p:nvPr>
        </p:nvSpPr>
        <p:spPr/>
        <p:txBody>
          <a:bodyPr/>
          <a:lstStyle/>
          <a:p>
            <a:endParaRPr lang="en-AU"/>
          </a:p>
        </p:txBody>
      </p:sp>
      <p:sp>
        <p:nvSpPr>
          <p:cNvPr id="3" name="Footer Placeholder 2">
            <a:extLst>
              <a:ext uri="{FF2B5EF4-FFF2-40B4-BE49-F238E27FC236}">
                <a16:creationId xmlns:a16="http://schemas.microsoft.com/office/drawing/2014/main" id="{D0D7839F-C489-768F-925C-62327D629B81}"/>
              </a:ext>
            </a:extLst>
          </p:cNvPr>
          <p:cNvSpPr>
            <a:spLocks noGrp="1"/>
          </p:cNvSpPr>
          <p:nvPr>
            <p:ph type="ftr" sz="quarter" idx="11"/>
          </p:nvPr>
        </p:nvSpPr>
        <p:spPr/>
        <p:txBody>
          <a:bodyPr/>
          <a:lstStyle/>
          <a:p>
            <a:pPr>
              <a:defRPr/>
            </a:pPr>
            <a:r>
              <a:rPr lang="en-AU"/>
              <a:t>Big Data and Analytics</a:t>
            </a:r>
            <a:endParaRPr lang="en-US" dirty="0"/>
          </a:p>
        </p:txBody>
      </p:sp>
      <p:sp>
        <p:nvSpPr>
          <p:cNvPr id="4" name="Slide Number Placeholder 3">
            <a:extLst>
              <a:ext uri="{FF2B5EF4-FFF2-40B4-BE49-F238E27FC236}">
                <a16:creationId xmlns:a16="http://schemas.microsoft.com/office/drawing/2014/main" id="{3096D322-B7C6-1384-3CAF-FFFDC7C47D78}"/>
              </a:ext>
            </a:extLst>
          </p:cNvPr>
          <p:cNvSpPr>
            <a:spLocks noGrp="1"/>
          </p:cNvSpPr>
          <p:nvPr>
            <p:ph type="sldNum" sz="quarter" idx="12"/>
          </p:nvPr>
        </p:nvSpPr>
        <p:spPr/>
        <p:txBody>
          <a:bodyPr/>
          <a:lstStyle/>
          <a:p>
            <a:fld id="{3956DA85-404E-9646-866F-75D030953504}" type="slidenum">
              <a:rPr lang="en-US" smtClean="0"/>
              <a:pPr/>
              <a:t>12</a:t>
            </a:fld>
            <a:endParaRPr lang="en-US"/>
          </a:p>
        </p:txBody>
      </p:sp>
      <p:sp>
        <p:nvSpPr>
          <p:cNvPr id="5" name="TextBox 4">
            <a:extLst>
              <a:ext uri="{FF2B5EF4-FFF2-40B4-BE49-F238E27FC236}">
                <a16:creationId xmlns:a16="http://schemas.microsoft.com/office/drawing/2014/main" id="{5F1CEB9F-B620-F535-2EE1-9637CD4E16CE}"/>
              </a:ext>
            </a:extLst>
          </p:cNvPr>
          <p:cNvSpPr txBox="1"/>
          <p:nvPr/>
        </p:nvSpPr>
        <p:spPr>
          <a:xfrm>
            <a:off x="508000" y="1264334"/>
            <a:ext cx="10464800" cy="830997"/>
          </a:xfrm>
          <a:prstGeom prst="rect">
            <a:avLst/>
          </a:prstGeom>
          <a:noFill/>
        </p:spPr>
        <p:txBody>
          <a:bodyPr wrap="square" rtlCol="0">
            <a:spAutoFit/>
          </a:bodyPr>
          <a:lstStyle/>
          <a:p>
            <a:r>
              <a:rPr lang="en-AU" sz="2400" b="0" i="0" u="none" strike="noStrike" dirty="0">
                <a:solidFill>
                  <a:schemeClr val="tx1"/>
                </a:solidFill>
                <a:effectLst/>
                <a:latin typeface="Google Sans"/>
              </a:rPr>
              <a:t>The independent variable belongs on the x-axis (horizontal line) of the graph and the dependent variable belongs on the y-axis (vertical line). </a:t>
            </a:r>
            <a:endParaRPr lang="en-AU" sz="2400" dirty="0">
              <a:solidFill>
                <a:schemeClr val="tx1"/>
              </a:solidFill>
            </a:endParaRPr>
          </a:p>
        </p:txBody>
      </p:sp>
      <p:pic>
        <p:nvPicPr>
          <p:cNvPr id="6" name="Picture 5">
            <a:extLst>
              <a:ext uri="{FF2B5EF4-FFF2-40B4-BE49-F238E27FC236}">
                <a16:creationId xmlns:a16="http://schemas.microsoft.com/office/drawing/2014/main" id="{54BC3013-BDD2-163C-477D-F0BD6042E90C}"/>
              </a:ext>
            </a:extLst>
          </p:cNvPr>
          <p:cNvPicPr>
            <a:picLocks noChangeAspect="1"/>
          </p:cNvPicPr>
          <p:nvPr/>
        </p:nvPicPr>
        <p:blipFill>
          <a:blip r:embed="rId2"/>
          <a:stretch>
            <a:fillRect/>
          </a:stretch>
        </p:blipFill>
        <p:spPr>
          <a:xfrm>
            <a:off x="3302000" y="2252112"/>
            <a:ext cx="5588000" cy="4127500"/>
          </a:xfrm>
          <a:prstGeom prst="rect">
            <a:avLst/>
          </a:prstGeom>
        </p:spPr>
      </p:pic>
    </p:spTree>
    <p:extLst>
      <p:ext uri="{BB962C8B-B14F-4D97-AF65-F5344CB8AC3E}">
        <p14:creationId xmlns:p14="http://schemas.microsoft.com/office/powerpoint/2010/main" val="10687789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a:xfrm>
            <a:off x="508000" y="274640"/>
            <a:ext cx="10972800" cy="625476"/>
          </a:xfrm>
        </p:spPr>
        <p:txBody>
          <a:bodyPr wrap="square" anchor="t">
            <a:normAutofit/>
          </a:bodyPr>
          <a:lstStyle/>
          <a:p>
            <a:r>
              <a:rPr lang="en-US" altLang="zh-CN"/>
              <a:t>Predictive</a:t>
            </a:r>
            <a:r>
              <a:rPr lang="zh-CN" altLang="en-US"/>
              <a:t> </a:t>
            </a:r>
            <a:r>
              <a:rPr lang="en-US" altLang="zh-CN"/>
              <a:t>Modelling</a:t>
            </a:r>
            <a:endParaRPr lang="en-AU" dirty="0"/>
          </a:p>
        </p:txBody>
      </p:sp>
      <p:pic>
        <p:nvPicPr>
          <p:cNvPr id="8" name="Picture 7" descr="A diagram of a line graph&#10;&#10;Description automatically generated">
            <a:extLst>
              <a:ext uri="{FF2B5EF4-FFF2-40B4-BE49-F238E27FC236}">
                <a16:creationId xmlns:a16="http://schemas.microsoft.com/office/drawing/2014/main" id="{44A00FA6-8975-F908-4D8A-D419EA757AF3}"/>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2435225" y="900116"/>
            <a:ext cx="7321550" cy="5491163"/>
          </a:xfrm>
          <a:prstGeom prst="rect">
            <a:avLst/>
          </a:prstGeom>
          <a:noFill/>
        </p:spPr>
      </p:pic>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a:xfrm>
            <a:off x="3481918" y="6575425"/>
            <a:ext cx="5109633" cy="215900"/>
          </a:xfrm>
        </p:spPr>
        <p:txBody>
          <a:bodyPr wrap="square" anchor="t">
            <a:normAutofit/>
          </a:bodyPr>
          <a:lstStyle/>
          <a:p>
            <a:pPr>
              <a:lnSpc>
                <a:spcPct val="90000"/>
              </a:lnSpc>
              <a:spcAft>
                <a:spcPts val="600"/>
              </a:spcAft>
              <a:defRPr/>
            </a:pPr>
            <a:r>
              <a:rPr lang="en-AU" sz="900"/>
              <a:t>Big Data and Analytics</a:t>
            </a:r>
            <a:endParaRPr lang="en-US" sz="90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a:xfrm>
            <a:off x="8697384" y="6578600"/>
            <a:ext cx="2844800" cy="215900"/>
          </a:xfrm>
        </p:spPr>
        <p:txBody>
          <a:bodyPr wrap="square" anchor="t">
            <a:normAutofit/>
          </a:bodyPr>
          <a:lstStyle/>
          <a:p>
            <a:pPr>
              <a:lnSpc>
                <a:spcPct val="90000"/>
              </a:lnSpc>
              <a:spcAft>
                <a:spcPts val="600"/>
              </a:spcAft>
            </a:pPr>
            <a:fld id="{3956DA85-404E-9646-866F-75D030953504}" type="slidenum">
              <a:rPr lang="en-US" sz="900" smtClean="0"/>
              <a:pPr>
                <a:lnSpc>
                  <a:spcPct val="90000"/>
                </a:lnSpc>
                <a:spcAft>
                  <a:spcPts val="600"/>
                </a:spcAft>
              </a:pPr>
              <a:t>13</a:t>
            </a:fld>
            <a:endParaRPr lang="en-US" sz="900"/>
          </a:p>
        </p:txBody>
      </p:sp>
    </p:spTree>
    <p:extLst>
      <p:ext uri="{BB962C8B-B14F-4D97-AF65-F5344CB8AC3E}">
        <p14:creationId xmlns:p14="http://schemas.microsoft.com/office/powerpoint/2010/main" val="16367813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a:xfrm>
            <a:off x="508000" y="274640"/>
            <a:ext cx="10972800" cy="625476"/>
          </a:xfrm>
        </p:spPr>
        <p:txBody>
          <a:bodyPr wrap="square" anchor="t">
            <a:normAutofit/>
          </a:bodyPr>
          <a:lstStyle/>
          <a:p>
            <a:r>
              <a:rPr lang="en-US" altLang="zh-CN"/>
              <a:t>Predictive</a:t>
            </a:r>
            <a:r>
              <a:rPr lang="zh-CN" altLang="en-US"/>
              <a:t> </a:t>
            </a:r>
            <a:r>
              <a:rPr lang="en-US" altLang="zh-CN"/>
              <a:t>Modelling</a:t>
            </a:r>
            <a:endParaRPr lang="en-AU" dirty="0"/>
          </a:p>
        </p:txBody>
      </p:sp>
      <p:pic>
        <p:nvPicPr>
          <p:cNvPr id="8" name="Picture 7">
            <a:extLst>
              <a:ext uri="{FF2B5EF4-FFF2-40B4-BE49-F238E27FC236}">
                <a16:creationId xmlns:a16="http://schemas.microsoft.com/office/drawing/2014/main" id="{44A00FA6-8975-F908-4D8A-D419EA757AF3}"/>
              </a:ext>
            </a:extLst>
          </p:cNvPr>
          <p:cNvPicPr>
            <a:picLocks noChangeAspect="1"/>
          </p:cNvPicPr>
          <p:nvPr/>
        </p:nvPicPr>
        <p:blipFill>
          <a:blip r:embed="rId3" cstate="email">
            <a:extLst>
              <a:ext uri="{28A0092B-C50C-407E-A947-70E740481C1C}">
                <a14:useLocalDpi xmlns:a14="http://schemas.microsoft.com/office/drawing/2010/main" val="0"/>
              </a:ext>
            </a:extLst>
          </a:blip>
          <a:srcRect/>
          <a:stretch/>
        </p:blipFill>
        <p:spPr>
          <a:xfrm>
            <a:off x="508000" y="900116"/>
            <a:ext cx="7317437" cy="5491163"/>
          </a:xfrm>
          <a:prstGeom prst="rect">
            <a:avLst/>
          </a:prstGeom>
          <a:noFill/>
        </p:spPr>
      </p:pic>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a:xfrm>
            <a:off x="3481918" y="6575425"/>
            <a:ext cx="5109633" cy="215900"/>
          </a:xfrm>
        </p:spPr>
        <p:txBody>
          <a:bodyPr wrap="square" anchor="t">
            <a:normAutofit/>
          </a:bodyPr>
          <a:lstStyle/>
          <a:p>
            <a:pPr>
              <a:lnSpc>
                <a:spcPct val="90000"/>
              </a:lnSpc>
              <a:spcAft>
                <a:spcPts val="600"/>
              </a:spcAft>
              <a:defRPr/>
            </a:pPr>
            <a:r>
              <a:rPr lang="en-AU" sz="900"/>
              <a:t>Big Data and Analytics</a:t>
            </a:r>
            <a:endParaRPr lang="en-US" sz="90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a:xfrm>
            <a:off x="8697384" y="6578600"/>
            <a:ext cx="2844800" cy="215900"/>
          </a:xfrm>
        </p:spPr>
        <p:txBody>
          <a:bodyPr wrap="square" anchor="t">
            <a:normAutofit/>
          </a:bodyPr>
          <a:lstStyle/>
          <a:p>
            <a:pPr>
              <a:lnSpc>
                <a:spcPct val="90000"/>
              </a:lnSpc>
              <a:spcAft>
                <a:spcPts val="600"/>
              </a:spcAft>
            </a:pPr>
            <a:fld id="{3956DA85-404E-9646-866F-75D030953504}" type="slidenum">
              <a:rPr lang="en-US" sz="900" smtClean="0"/>
              <a:pPr>
                <a:lnSpc>
                  <a:spcPct val="90000"/>
                </a:lnSpc>
                <a:spcAft>
                  <a:spcPts val="600"/>
                </a:spcAft>
              </a:pPr>
              <a:t>14</a:t>
            </a:fld>
            <a:endParaRPr lang="en-US" sz="900"/>
          </a:p>
        </p:txBody>
      </p:sp>
      <p:pic>
        <p:nvPicPr>
          <p:cNvPr id="6" name="Picture 5">
            <a:extLst>
              <a:ext uri="{FF2B5EF4-FFF2-40B4-BE49-F238E27FC236}">
                <a16:creationId xmlns:a16="http://schemas.microsoft.com/office/drawing/2014/main" id="{8558F707-C05B-9FE0-3940-8422BC22D562}"/>
              </a:ext>
            </a:extLst>
          </p:cNvPr>
          <p:cNvPicPr>
            <a:picLocks noChangeAspect="1"/>
          </p:cNvPicPr>
          <p:nvPr/>
        </p:nvPicPr>
        <p:blipFill>
          <a:blip r:embed="rId4"/>
          <a:stretch>
            <a:fillRect/>
          </a:stretch>
        </p:blipFill>
        <p:spPr>
          <a:xfrm>
            <a:off x="6970712" y="1841500"/>
            <a:ext cx="4383088" cy="3352800"/>
          </a:xfrm>
          <a:prstGeom prst="rect">
            <a:avLst/>
          </a:prstGeom>
        </p:spPr>
      </p:pic>
    </p:spTree>
    <p:extLst>
      <p:ext uri="{BB962C8B-B14F-4D97-AF65-F5344CB8AC3E}">
        <p14:creationId xmlns:p14="http://schemas.microsoft.com/office/powerpoint/2010/main" val="19735524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a:xfrm>
            <a:off x="508000" y="274640"/>
            <a:ext cx="10972800" cy="625476"/>
          </a:xfrm>
        </p:spPr>
        <p:txBody>
          <a:bodyPr wrap="square" anchor="t">
            <a:normAutofit/>
          </a:bodyPr>
          <a:lstStyle/>
          <a:p>
            <a:r>
              <a:rPr lang="en-US" altLang="zh-CN"/>
              <a:t>Predictive</a:t>
            </a:r>
            <a:r>
              <a:rPr lang="zh-CN" altLang="en-US"/>
              <a:t> </a:t>
            </a:r>
            <a:r>
              <a:rPr lang="en-US" altLang="zh-CN"/>
              <a:t>Modelling</a:t>
            </a:r>
            <a:endParaRPr lang="en-AU" dirty="0"/>
          </a:p>
        </p:txBody>
      </p:sp>
      <p:pic>
        <p:nvPicPr>
          <p:cNvPr id="8" name="Picture 7">
            <a:extLst>
              <a:ext uri="{FF2B5EF4-FFF2-40B4-BE49-F238E27FC236}">
                <a16:creationId xmlns:a16="http://schemas.microsoft.com/office/drawing/2014/main" id="{44A00FA6-8975-F908-4D8A-D419EA757AF3}"/>
              </a:ext>
            </a:extLst>
          </p:cNvPr>
          <p:cNvPicPr>
            <a:picLocks noChangeAspect="1"/>
          </p:cNvPicPr>
          <p:nvPr/>
        </p:nvPicPr>
        <p:blipFill>
          <a:blip r:embed="rId3" cstate="email">
            <a:extLst>
              <a:ext uri="{28A0092B-C50C-407E-A947-70E740481C1C}">
                <a14:useLocalDpi xmlns:a14="http://schemas.microsoft.com/office/drawing/2010/main" val="0"/>
              </a:ext>
            </a:extLst>
          </a:blip>
          <a:srcRect/>
          <a:stretch/>
        </p:blipFill>
        <p:spPr>
          <a:xfrm>
            <a:off x="711200" y="900116"/>
            <a:ext cx="7317437" cy="5491163"/>
          </a:xfrm>
          <a:prstGeom prst="rect">
            <a:avLst/>
          </a:prstGeom>
          <a:noFill/>
        </p:spPr>
      </p:pic>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a:xfrm>
            <a:off x="3481918" y="6575425"/>
            <a:ext cx="5109633" cy="215900"/>
          </a:xfrm>
        </p:spPr>
        <p:txBody>
          <a:bodyPr wrap="square" anchor="t">
            <a:normAutofit/>
          </a:bodyPr>
          <a:lstStyle/>
          <a:p>
            <a:pPr>
              <a:lnSpc>
                <a:spcPct val="90000"/>
              </a:lnSpc>
              <a:spcAft>
                <a:spcPts val="600"/>
              </a:spcAft>
              <a:defRPr/>
            </a:pPr>
            <a:r>
              <a:rPr lang="en-AU" sz="900"/>
              <a:t>Big Data and Analytics</a:t>
            </a:r>
            <a:endParaRPr lang="en-US" sz="90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a:xfrm>
            <a:off x="8697384" y="6578600"/>
            <a:ext cx="2844800" cy="215900"/>
          </a:xfrm>
        </p:spPr>
        <p:txBody>
          <a:bodyPr wrap="square" anchor="t">
            <a:normAutofit/>
          </a:bodyPr>
          <a:lstStyle/>
          <a:p>
            <a:pPr>
              <a:lnSpc>
                <a:spcPct val="90000"/>
              </a:lnSpc>
              <a:spcAft>
                <a:spcPts val="600"/>
              </a:spcAft>
            </a:pPr>
            <a:fld id="{3956DA85-404E-9646-866F-75D030953504}" type="slidenum">
              <a:rPr lang="en-US" sz="900" smtClean="0"/>
              <a:pPr>
                <a:lnSpc>
                  <a:spcPct val="90000"/>
                </a:lnSpc>
                <a:spcAft>
                  <a:spcPts val="600"/>
                </a:spcAft>
              </a:pPr>
              <a:t>15</a:t>
            </a:fld>
            <a:endParaRPr lang="en-US" sz="900"/>
          </a:p>
        </p:txBody>
      </p:sp>
      <p:sp>
        <p:nvSpPr>
          <p:cNvPr id="5" name="TextBox 4">
            <a:extLst>
              <a:ext uri="{FF2B5EF4-FFF2-40B4-BE49-F238E27FC236}">
                <a16:creationId xmlns:a16="http://schemas.microsoft.com/office/drawing/2014/main" id="{549DDA0B-736B-CD6E-0E41-56486CA454AF}"/>
              </a:ext>
            </a:extLst>
          </p:cNvPr>
          <p:cNvSpPr txBox="1"/>
          <p:nvPr/>
        </p:nvSpPr>
        <p:spPr>
          <a:xfrm>
            <a:off x="6553200" y="3538070"/>
            <a:ext cx="5301451" cy="369332"/>
          </a:xfrm>
          <a:prstGeom prst="rect">
            <a:avLst/>
          </a:prstGeom>
          <a:noFill/>
        </p:spPr>
        <p:txBody>
          <a:bodyPr wrap="none" rtlCol="0">
            <a:spAutoFit/>
          </a:bodyPr>
          <a:lstStyle/>
          <a:p>
            <a:r>
              <a:rPr lang="en-AU" sz="1800" dirty="0">
                <a:solidFill>
                  <a:schemeClr val="tx1"/>
                </a:solidFill>
              </a:rPr>
              <a:t>How to find how well a regression model is fitted? </a:t>
            </a:r>
          </a:p>
        </p:txBody>
      </p:sp>
    </p:spTree>
    <p:extLst>
      <p:ext uri="{BB962C8B-B14F-4D97-AF65-F5344CB8AC3E}">
        <p14:creationId xmlns:p14="http://schemas.microsoft.com/office/powerpoint/2010/main" val="34627641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a:xfrm>
            <a:off x="508000" y="274640"/>
            <a:ext cx="10972800" cy="625476"/>
          </a:xfrm>
        </p:spPr>
        <p:txBody>
          <a:bodyPr wrap="square" anchor="t">
            <a:normAutofit/>
          </a:bodyPr>
          <a:lstStyle/>
          <a:p>
            <a:r>
              <a:rPr lang="en-US" altLang="zh-CN"/>
              <a:t>Predictive</a:t>
            </a:r>
            <a:r>
              <a:rPr lang="zh-CN" altLang="en-US"/>
              <a:t> </a:t>
            </a:r>
            <a:r>
              <a:rPr lang="en-US" altLang="zh-CN"/>
              <a:t>Modelling</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a:xfrm>
            <a:off x="3481918" y="6575425"/>
            <a:ext cx="5109633" cy="215900"/>
          </a:xfrm>
        </p:spPr>
        <p:txBody>
          <a:bodyPr wrap="square" anchor="t">
            <a:normAutofit/>
          </a:bodyPr>
          <a:lstStyle/>
          <a:p>
            <a:pPr>
              <a:lnSpc>
                <a:spcPct val="90000"/>
              </a:lnSpc>
              <a:spcAft>
                <a:spcPts val="600"/>
              </a:spcAft>
              <a:defRPr/>
            </a:pPr>
            <a:r>
              <a:rPr lang="en-AU" sz="900"/>
              <a:t>Big Data and Analytics</a:t>
            </a:r>
            <a:endParaRPr lang="en-US" sz="90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a:xfrm>
            <a:off x="8697384" y="6578600"/>
            <a:ext cx="2844800" cy="215900"/>
          </a:xfrm>
        </p:spPr>
        <p:txBody>
          <a:bodyPr wrap="square" anchor="t">
            <a:normAutofit/>
          </a:bodyPr>
          <a:lstStyle/>
          <a:p>
            <a:pPr>
              <a:lnSpc>
                <a:spcPct val="90000"/>
              </a:lnSpc>
              <a:spcAft>
                <a:spcPts val="600"/>
              </a:spcAft>
            </a:pPr>
            <a:fld id="{3956DA85-404E-9646-866F-75D030953504}" type="slidenum">
              <a:rPr lang="en-US" sz="900" smtClean="0"/>
              <a:pPr>
                <a:lnSpc>
                  <a:spcPct val="90000"/>
                </a:lnSpc>
                <a:spcAft>
                  <a:spcPts val="600"/>
                </a:spcAft>
              </a:pPr>
              <a:t>16</a:t>
            </a:fld>
            <a:endParaRPr lang="en-US" sz="900"/>
          </a:p>
        </p:txBody>
      </p:sp>
      <p:sp>
        <p:nvSpPr>
          <p:cNvPr id="5" name="TextBox 4">
            <a:extLst>
              <a:ext uri="{FF2B5EF4-FFF2-40B4-BE49-F238E27FC236}">
                <a16:creationId xmlns:a16="http://schemas.microsoft.com/office/drawing/2014/main" id="{BEE91D2A-58A1-EEFD-F909-24004E05CB66}"/>
              </a:ext>
            </a:extLst>
          </p:cNvPr>
          <p:cNvSpPr txBox="1"/>
          <p:nvPr/>
        </p:nvSpPr>
        <p:spPr>
          <a:xfrm>
            <a:off x="661645" y="969649"/>
            <a:ext cx="10750177" cy="1569660"/>
          </a:xfrm>
          <a:prstGeom prst="rect">
            <a:avLst/>
          </a:prstGeom>
          <a:noFill/>
        </p:spPr>
        <p:txBody>
          <a:bodyPr wrap="square" rtlCol="0">
            <a:spAutoFit/>
          </a:bodyPr>
          <a:lstStyle/>
          <a:p>
            <a:r>
              <a:rPr lang="en-AU" sz="2400" b="1" i="0" u="none" strike="noStrike" dirty="0">
                <a:solidFill>
                  <a:srgbClr val="202124"/>
                </a:solidFill>
                <a:effectLst/>
                <a:latin typeface="Google Sans"/>
              </a:rPr>
              <a:t>Formal Definition: </a:t>
            </a:r>
            <a:r>
              <a:rPr lang="en-AU" sz="2400" b="0" i="0" u="none" strike="noStrike" dirty="0">
                <a:solidFill>
                  <a:srgbClr val="202124"/>
                </a:solidFill>
                <a:effectLst/>
                <a:latin typeface="Google Sans"/>
              </a:rPr>
              <a:t>R-square is </a:t>
            </a:r>
            <a:r>
              <a:rPr lang="en-AU" sz="2400" b="0" i="0" u="none" strike="noStrike" dirty="0">
                <a:solidFill>
                  <a:srgbClr val="040C28"/>
                </a:solidFill>
                <a:effectLst/>
                <a:latin typeface="Google Sans"/>
              </a:rPr>
              <a:t>a goodness-of-fit measure for linear regression models</a:t>
            </a:r>
            <a:r>
              <a:rPr lang="en-AU" sz="2400" b="0" i="0" u="none" strike="noStrike" dirty="0">
                <a:solidFill>
                  <a:srgbClr val="202124"/>
                </a:solidFill>
                <a:effectLst/>
                <a:latin typeface="Google Sans"/>
              </a:rPr>
              <a:t>. This statistic indicates the percentage of the variance in the dependent variable that the independent variables explain collectively.</a:t>
            </a:r>
          </a:p>
          <a:p>
            <a:endParaRPr lang="en-AU" sz="2400" dirty="0">
              <a:solidFill>
                <a:srgbClr val="202124"/>
              </a:solidFill>
              <a:latin typeface="Google Sans"/>
            </a:endParaRPr>
          </a:p>
        </p:txBody>
      </p:sp>
      <p:pic>
        <p:nvPicPr>
          <p:cNvPr id="6" name="Picture 5">
            <a:extLst>
              <a:ext uri="{FF2B5EF4-FFF2-40B4-BE49-F238E27FC236}">
                <a16:creationId xmlns:a16="http://schemas.microsoft.com/office/drawing/2014/main" id="{C29DD0D4-0CD4-9EE4-F5DA-E8580DEFE914}"/>
              </a:ext>
            </a:extLst>
          </p:cNvPr>
          <p:cNvPicPr>
            <a:picLocks noChangeAspect="1"/>
          </p:cNvPicPr>
          <p:nvPr/>
        </p:nvPicPr>
        <p:blipFill>
          <a:blip r:embed="rId3"/>
          <a:stretch>
            <a:fillRect/>
          </a:stretch>
        </p:blipFill>
        <p:spPr>
          <a:xfrm>
            <a:off x="1828800" y="2324671"/>
            <a:ext cx="7772400" cy="2208657"/>
          </a:xfrm>
          <a:prstGeom prst="rect">
            <a:avLst/>
          </a:prstGeom>
        </p:spPr>
      </p:pic>
      <p:sp>
        <p:nvSpPr>
          <p:cNvPr id="7" name="TextBox 6">
            <a:extLst>
              <a:ext uri="{FF2B5EF4-FFF2-40B4-BE49-F238E27FC236}">
                <a16:creationId xmlns:a16="http://schemas.microsoft.com/office/drawing/2014/main" id="{5AB8F7B5-B40D-573B-ABBD-DD1D56E42A01}"/>
              </a:ext>
            </a:extLst>
          </p:cNvPr>
          <p:cNvSpPr txBox="1"/>
          <p:nvPr/>
        </p:nvSpPr>
        <p:spPr>
          <a:xfrm>
            <a:off x="836190" y="4786315"/>
            <a:ext cx="10519619" cy="1323439"/>
          </a:xfrm>
          <a:prstGeom prst="rect">
            <a:avLst/>
          </a:prstGeom>
          <a:noFill/>
        </p:spPr>
        <p:txBody>
          <a:bodyPr wrap="square" rtlCol="0">
            <a:spAutoFit/>
          </a:bodyPr>
          <a:lstStyle/>
          <a:p>
            <a:r>
              <a:rPr lang="en-AU" sz="2000" dirty="0">
                <a:solidFill>
                  <a:srgbClr val="202124"/>
                </a:solidFill>
                <a:latin typeface="Google Sans"/>
              </a:rPr>
              <a:t>R-squared is a statistical measure that tells you how close the data are to the fitted regression line. Imagine you have a scatterplot with a bunch of points representing data and you draw a line that best fits all these points. R-squared measures how well this line captures the pattern of the data.</a:t>
            </a:r>
          </a:p>
          <a:p>
            <a:endParaRPr lang="en-AU" sz="2000" dirty="0"/>
          </a:p>
        </p:txBody>
      </p:sp>
    </p:spTree>
    <p:extLst>
      <p:ext uri="{BB962C8B-B14F-4D97-AF65-F5344CB8AC3E}">
        <p14:creationId xmlns:p14="http://schemas.microsoft.com/office/powerpoint/2010/main" val="3831334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a:xfrm>
            <a:off x="508000" y="274640"/>
            <a:ext cx="10972800" cy="625476"/>
          </a:xfrm>
        </p:spPr>
        <p:txBody>
          <a:bodyPr wrap="square" anchor="t">
            <a:normAutofit/>
          </a:bodyPr>
          <a:lstStyle/>
          <a:p>
            <a:r>
              <a:rPr lang="en-US" altLang="zh-CN"/>
              <a:t>Predictive</a:t>
            </a:r>
            <a:r>
              <a:rPr lang="zh-CN" altLang="en-US"/>
              <a:t> </a:t>
            </a:r>
            <a:r>
              <a:rPr lang="en-US" altLang="zh-CN"/>
              <a:t>Modelling</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a:xfrm>
            <a:off x="3481918" y="6575425"/>
            <a:ext cx="5109633" cy="215900"/>
          </a:xfrm>
        </p:spPr>
        <p:txBody>
          <a:bodyPr wrap="square" anchor="t">
            <a:normAutofit/>
          </a:bodyPr>
          <a:lstStyle/>
          <a:p>
            <a:pPr>
              <a:lnSpc>
                <a:spcPct val="90000"/>
              </a:lnSpc>
              <a:spcAft>
                <a:spcPts val="600"/>
              </a:spcAft>
              <a:defRPr/>
            </a:pPr>
            <a:r>
              <a:rPr lang="en-AU" sz="900"/>
              <a:t>Big Data and Analytics</a:t>
            </a:r>
            <a:endParaRPr lang="en-US" sz="90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a:xfrm>
            <a:off x="8697384" y="6578600"/>
            <a:ext cx="2844800" cy="215900"/>
          </a:xfrm>
        </p:spPr>
        <p:txBody>
          <a:bodyPr wrap="square" anchor="t">
            <a:normAutofit/>
          </a:bodyPr>
          <a:lstStyle/>
          <a:p>
            <a:pPr>
              <a:lnSpc>
                <a:spcPct val="90000"/>
              </a:lnSpc>
              <a:spcAft>
                <a:spcPts val="600"/>
              </a:spcAft>
            </a:pPr>
            <a:fld id="{3956DA85-404E-9646-866F-75D030953504}" type="slidenum">
              <a:rPr lang="en-US" sz="900" smtClean="0"/>
              <a:pPr>
                <a:lnSpc>
                  <a:spcPct val="90000"/>
                </a:lnSpc>
                <a:spcAft>
                  <a:spcPts val="600"/>
                </a:spcAft>
              </a:pPr>
              <a:t>17</a:t>
            </a:fld>
            <a:endParaRPr lang="en-US" sz="900"/>
          </a:p>
        </p:txBody>
      </p:sp>
      <p:pic>
        <p:nvPicPr>
          <p:cNvPr id="7" name="Picture 6">
            <a:extLst>
              <a:ext uri="{FF2B5EF4-FFF2-40B4-BE49-F238E27FC236}">
                <a16:creationId xmlns:a16="http://schemas.microsoft.com/office/drawing/2014/main" id="{2046D308-9EB6-64E1-F6CB-97354177A9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9426" y="1640679"/>
            <a:ext cx="4857750" cy="1028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a:extLst>
              <a:ext uri="{FF2B5EF4-FFF2-40B4-BE49-F238E27FC236}">
                <a16:creationId xmlns:a16="http://schemas.microsoft.com/office/drawing/2014/main" id="{D13676B9-05F2-6F98-A5D1-BB77C2AD6B6E}"/>
              </a:ext>
            </a:extLst>
          </p:cNvPr>
          <p:cNvSpPr txBox="1"/>
          <p:nvPr/>
        </p:nvSpPr>
        <p:spPr>
          <a:xfrm>
            <a:off x="1676400" y="990600"/>
            <a:ext cx="9601200" cy="646331"/>
          </a:xfrm>
          <a:prstGeom prst="rect">
            <a:avLst/>
          </a:prstGeom>
          <a:noFill/>
        </p:spPr>
        <p:txBody>
          <a:bodyPr wrap="square" rtlCol="0">
            <a:spAutoFit/>
          </a:bodyPr>
          <a:lstStyle/>
          <a:p>
            <a:r>
              <a:rPr lang="en-AU" sz="1800" b="1" i="1" dirty="0">
                <a:solidFill>
                  <a:schemeClr val="tx1"/>
                </a:solidFill>
                <a:effectLst/>
                <a:latin typeface="Open Sans" panose="020B0606030504020204" pitchFamily="34" charset="0"/>
              </a:rPr>
              <a:t>multiple linear regression</a:t>
            </a:r>
            <a:r>
              <a:rPr lang="en-US" altLang="zh-CN" sz="1800" b="0" i="1" dirty="0">
                <a:solidFill>
                  <a:schemeClr val="tx1"/>
                </a:solidFill>
                <a:effectLst/>
                <a:latin typeface="Open Sans" panose="020B0606030504020204" pitchFamily="34" charset="0"/>
              </a:rPr>
              <a:t>:</a:t>
            </a:r>
            <a:r>
              <a:rPr lang="zh-CN" altLang="en-US" sz="1800" b="0" i="1" dirty="0">
                <a:solidFill>
                  <a:schemeClr val="tx1"/>
                </a:solidFill>
                <a:effectLst/>
                <a:latin typeface="Open Sans" panose="020B0606030504020204" pitchFamily="34" charset="0"/>
              </a:rPr>
              <a:t> </a:t>
            </a:r>
            <a:r>
              <a:rPr lang="en-AU" sz="1800" b="0" dirty="0">
                <a:solidFill>
                  <a:schemeClr val="tx1"/>
                </a:solidFill>
                <a:effectLst/>
                <a:latin typeface="Open Sans" panose="020B0606030504020204" pitchFamily="34" charset="0"/>
              </a:rPr>
              <a:t>that </a:t>
            </a:r>
            <a:r>
              <a:rPr lang="zh-CN" altLang="en-US" sz="1800" b="0" dirty="0">
                <a:solidFill>
                  <a:schemeClr val="tx1"/>
                </a:solidFill>
                <a:effectLst/>
                <a:latin typeface="Open Sans" panose="020B0606030504020204" pitchFamily="34" charset="0"/>
              </a:rPr>
              <a:t> </a:t>
            </a:r>
            <a:r>
              <a:rPr lang="en-AU" sz="1800" b="0" dirty="0">
                <a:solidFill>
                  <a:schemeClr val="tx1"/>
                </a:solidFill>
                <a:effectLst/>
                <a:latin typeface="Open Sans" panose="020B0606030504020204" pitchFamily="34" charset="0"/>
              </a:rPr>
              <a:t>models</a:t>
            </a:r>
            <a:r>
              <a:rPr lang="zh-CN" altLang="en-US" sz="1800" b="0" dirty="0">
                <a:solidFill>
                  <a:schemeClr val="tx1"/>
                </a:solidFill>
                <a:effectLst/>
                <a:latin typeface="Open Sans" panose="020B0606030504020204" pitchFamily="34" charset="0"/>
              </a:rPr>
              <a:t> </a:t>
            </a:r>
            <a:r>
              <a:rPr lang="en-AU" sz="1800" b="0" dirty="0">
                <a:solidFill>
                  <a:schemeClr val="tx1"/>
                </a:solidFill>
                <a:effectLst/>
                <a:latin typeface="Open Sans" panose="020B0606030504020204" pitchFamily="34" charset="0"/>
              </a:rPr>
              <a:t>the linear relationship between one independent variable and multiple dependent variables.</a:t>
            </a:r>
            <a:endParaRPr lang="en-US" sz="1800" dirty="0">
              <a:solidFill>
                <a:schemeClr val="tx1"/>
              </a:solidFill>
            </a:endParaRPr>
          </a:p>
        </p:txBody>
      </p:sp>
      <p:pic>
        <p:nvPicPr>
          <p:cNvPr id="5" name="Picture 4">
            <a:extLst>
              <a:ext uri="{FF2B5EF4-FFF2-40B4-BE49-F238E27FC236}">
                <a16:creationId xmlns:a16="http://schemas.microsoft.com/office/drawing/2014/main" id="{4FB7A657-7770-C46F-00AA-8B46513E348D}"/>
              </a:ext>
            </a:extLst>
          </p:cNvPr>
          <p:cNvPicPr>
            <a:picLocks noChangeAspect="1" noChangeArrowheads="1"/>
          </p:cNvPicPr>
          <p:nvPr/>
        </p:nvPicPr>
        <p:blipFill>
          <a:blip r:embed="rId4" cstate="email">
            <a:extLst>
              <a:ext uri="{28A0092B-C50C-407E-A947-70E740481C1C}">
                <a14:useLocalDpi xmlns:a14="http://schemas.microsoft.com/office/drawing/2010/main" val="0"/>
              </a:ext>
            </a:extLst>
          </a:blip>
          <a:srcRect r="3293" b="3255"/>
          <a:stretch>
            <a:fillRect/>
          </a:stretch>
        </p:blipFill>
        <p:spPr bwMode="auto">
          <a:xfrm>
            <a:off x="3886200" y="2576614"/>
            <a:ext cx="3856891" cy="38068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59627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a:xfrm>
            <a:off x="508000" y="274640"/>
            <a:ext cx="10972800" cy="657226"/>
          </a:xfrm>
        </p:spPr>
        <p:txBody>
          <a:bodyPr wrap="square" anchor="t">
            <a:normAutofit/>
          </a:bodyPr>
          <a:lstStyle/>
          <a:p>
            <a:r>
              <a:rPr lang="en-US" altLang="zh-CN"/>
              <a:t>Predictive</a:t>
            </a:r>
            <a:r>
              <a:rPr lang="zh-CN" altLang="en-US"/>
              <a:t> </a:t>
            </a:r>
            <a:r>
              <a:rPr lang="en-US" altLang="zh-CN"/>
              <a:t>Modelling</a:t>
            </a:r>
            <a:endParaRPr lang="en-AU" dirty="0"/>
          </a:p>
        </p:txBody>
      </p:sp>
      <p:pic>
        <p:nvPicPr>
          <p:cNvPr id="1026" name="Picture 2" descr="Linear and Polynomial Regression. Regression is a method of estimating a… |  by Hrishav kumar | Medium">
            <a:extLst>
              <a:ext uri="{FF2B5EF4-FFF2-40B4-BE49-F238E27FC236}">
                <a16:creationId xmlns:a16="http://schemas.microsoft.com/office/drawing/2014/main" id="{F46E956E-C624-7BAA-BFE3-74F9CEB17069}"/>
              </a:ext>
            </a:extLst>
          </p:cNvPr>
          <p:cNvPicPr>
            <a:picLocks noChangeAspect="1" noChangeArrowheads="1"/>
          </p:cNvPicPr>
          <p:nvPr/>
        </p:nvPicPr>
        <p:blipFill rotWithShape="1">
          <a:blip r:embed="rId3" cstate="email">
            <a:extLst>
              <a:ext uri="{28A0092B-C50C-407E-A947-70E740481C1C}">
                <a14:useLocalDpi xmlns:a14="http://schemas.microsoft.com/office/drawing/2010/main" val="0"/>
              </a:ext>
            </a:extLst>
          </a:blip>
          <a:srcRect l="8927" t="18664" b="1"/>
          <a:stretch/>
        </p:blipFill>
        <p:spPr bwMode="auto">
          <a:xfrm>
            <a:off x="454259" y="1271047"/>
            <a:ext cx="5384800" cy="2440581"/>
          </a:xfrm>
          <a:prstGeom prst="rect">
            <a:avLst/>
          </a:prstGeom>
          <a:solidFill>
            <a:srgbClr val="FFFFFF"/>
          </a:solidFill>
        </p:spPr>
      </p:pic>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a:xfrm>
            <a:off x="3481918" y="6575425"/>
            <a:ext cx="5109633" cy="215900"/>
          </a:xfrm>
        </p:spPr>
        <p:txBody>
          <a:bodyPr wrap="square" anchor="t">
            <a:normAutofit/>
          </a:bodyPr>
          <a:lstStyle/>
          <a:p>
            <a:pPr>
              <a:lnSpc>
                <a:spcPct val="90000"/>
              </a:lnSpc>
              <a:spcAft>
                <a:spcPts val="600"/>
              </a:spcAft>
              <a:defRPr/>
            </a:pPr>
            <a:r>
              <a:rPr lang="en-AU" sz="900"/>
              <a:t>Big Data and Analytics</a:t>
            </a:r>
            <a:endParaRPr lang="en-US" sz="90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a:xfrm>
            <a:off x="8697384" y="6578600"/>
            <a:ext cx="2844800" cy="215900"/>
          </a:xfrm>
        </p:spPr>
        <p:txBody>
          <a:bodyPr wrap="square" anchor="t">
            <a:normAutofit/>
          </a:bodyPr>
          <a:lstStyle/>
          <a:p>
            <a:pPr>
              <a:lnSpc>
                <a:spcPct val="90000"/>
              </a:lnSpc>
              <a:spcAft>
                <a:spcPts val="600"/>
              </a:spcAft>
            </a:pPr>
            <a:fld id="{3956DA85-404E-9646-866F-75D030953504}" type="slidenum">
              <a:rPr lang="en-US" sz="900" smtClean="0"/>
              <a:pPr>
                <a:lnSpc>
                  <a:spcPct val="90000"/>
                </a:lnSpc>
                <a:spcAft>
                  <a:spcPts val="600"/>
                </a:spcAft>
              </a:pPr>
              <a:t>18</a:t>
            </a:fld>
            <a:endParaRPr lang="en-US" sz="900"/>
          </a:p>
        </p:txBody>
      </p:sp>
      <p:sp>
        <p:nvSpPr>
          <p:cNvPr id="6" name="TextBox 5">
            <a:extLst>
              <a:ext uri="{FF2B5EF4-FFF2-40B4-BE49-F238E27FC236}">
                <a16:creationId xmlns:a16="http://schemas.microsoft.com/office/drawing/2014/main" id="{BAB3454F-64EF-9CA7-9C74-E83937BD052B}"/>
              </a:ext>
            </a:extLst>
          </p:cNvPr>
          <p:cNvSpPr txBox="1"/>
          <p:nvPr/>
        </p:nvSpPr>
        <p:spPr>
          <a:xfrm>
            <a:off x="632059" y="4531484"/>
            <a:ext cx="5207000" cy="400110"/>
          </a:xfrm>
          <a:prstGeom prst="rect">
            <a:avLst/>
          </a:prstGeom>
          <a:noFill/>
        </p:spPr>
        <p:txBody>
          <a:bodyPr wrap="square" rtlCol="0">
            <a:spAutoFit/>
          </a:bodyPr>
          <a:lstStyle/>
          <a:p>
            <a:r>
              <a:rPr lang="en-AU" sz="2000" b="1" i="1" dirty="0">
                <a:solidFill>
                  <a:schemeClr val="tx1"/>
                </a:solidFill>
                <a:effectLst/>
                <a:latin typeface="Open Sans" panose="020B0606030504020204" pitchFamily="34" charset="0"/>
              </a:rPr>
              <a:t>multiple polynomial regression models</a:t>
            </a:r>
            <a:r>
              <a:rPr lang="en-AU" sz="2000" b="1" i="0" dirty="0">
                <a:solidFill>
                  <a:schemeClr val="tx1"/>
                </a:solidFill>
                <a:effectLst/>
                <a:latin typeface="Open Sans" panose="020B0606030504020204" pitchFamily="34" charset="0"/>
              </a:rPr>
              <a:t> </a:t>
            </a:r>
            <a:endParaRPr lang="en-AU" sz="2000" b="1" dirty="0">
              <a:solidFill>
                <a:schemeClr val="tx1"/>
              </a:solidFill>
            </a:endParaRPr>
          </a:p>
        </p:txBody>
      </p:sp>
      <p:pic>
        <p:nvPicPr>
          <p:cNvPr id="12" name="Picture 11">
            <a:extLst>
              <a:ext uri="{FF2B5EF4-FFF2-40B4-BE49-F238E27FC236}">
                <a16:creationId xmlns:a16="http://schemas.microsoft.com/office/drawing/2014/main" id="{7101E23D-223C-54C7-9E23-85140543DDF5}"/>
              </a:ext>
            </a:extLst>
          </p:cNvPr>
          <p:cNvPicPr>
            <a:picLocks noChangeAspect="1"/>
          </p:cNvPicPr>
          <p:nvPr/>
        </p:nvPicPr>
        <p:blipFill>
          <a:blip r:embed="rId4"/>
          <a:stretch>
            <a:fillRect/>
          </a:stretch>
        </p:blipFill>
        <p:spPr>
          <a:xfrm>
            <a:off x="335559" y="5360272"/>
            <a:ext cx="5800000" cy="628571"/>
          </a:xfrm>
          <a:prstGeom prst="rect">
            <a:avLst/>
          </a:prstGeom>
        </p:spPr>
      </p:pic>
      <p:pic>
        <p:nvPicPr>
          <p:cNvPr id="14" name="Picture 13">
            <a:extLst>
              <a:ext uri="{FF2B5EF4-FFF2-40B4-BE49-F238E27FC236}">
                <a16:creationId xmlns:a16="http://schemas.microsoft.com/office/drawing/2014/main" id="{A8B771CE-298B-AD19-7E48-EAD4403A7C46}"/>
              </a:ext>
            </a:extLst>
          </p:cNvPr>
          <p:cNvPicPr>
            <a:picLocks noChangeAspect="1"/>
          </p:cNvPicPr>
          <p:nvPr/>
        </p:nvPicPr>
        <p:blipFill>
          <a:blip r:embed="rId5"/>
          <a:stretch>
            <a:fillRect/>
          </a:stretch>
        </p:blipFill>
        <p:spPr>
          <a:xfrm>
            <a:off x="6045200" y="1081538"/>
            <a:ext cx="5847152" cy="3005187"/>
          </a:xfrm>
          <a:prstGeom prst="rect">
            <a:avLst/>
          </a:prstGeom>
        </p:spPr>
      </p:pic>
      <p:sp>
        <p:nvSpPr>
          <p:cNvPr id="15" name="TextBox 14">
            <a:extLst>
              <a:ext uri="{FF2B5EF4-FFF2-40B4-BE49-F238E27FC236}">
                <a16:creationId xmlns:a16="http://schemas.microsoft.com/office/drawing/2014/main" id="{1E0F85C6-C705-C4B7-9E3B-E93027F23F7D}"/>
              </a:ext>
            </a:extLst>
          </p:cNvPr>
          <p:cNvSpPr txBox="1"/>
          <p:nvPr/>
        </p:nvSpPr>
        <p:spPr>
          <a:xfrm>
            <a:off x="6172200" y="4425906"/>
            <a:ext cx="5720152" cy="646331"/>
          </a:xfrm>
          <a:prstGeom prst="rect">
            <a:avLst/>
          </a:prstGeom>
          <a:noFill/>
        </p:spPr>
        <p:txBody>
          <a:bodyPr wrap="square" rtlCol="0">
            <a:spAutoFit/>
          </a:bodyPr>
          <a:lstStyle/>
          <a:p>
            <a:pPr algn="ctr"/>
            <a:r>
              <a:rPr lang="en-US" altLang="zh-CN" sz="1800" b="1" dirty="0">
                <a:solidFill>
                  <a:schemeClr val="tx1"/>
                </a:solidFill>
              </a:rPr>
              <a:t>It helps capture Non-linear relation between dependent and independent variables</a:t>
            </a:r>
            <a:r>
              <a:rPr lang="en-US" altLang="zh-CN" dirty="0">
                <a:solidFill>
                  <a:schemeClr val="tx1"/>
                </a:solidFill>
              </a:rPr>
              <a:t>.</a:t>
            </a:r>
            <a:endParaRPr lang="en-AU" dirty="0">
              <a:solidFill>
                <a:schemeClr val="tx1"/>
              </a:solidFill>
            </a:endParaRPr>
          </a:p>
        </p:txBody>
      </p:sp>
    </p:spTree>
    <p:extLst>
      <p:ext uri="{BB962C8B-B14F-4D97-AF65-F5344CB8AC3E}">
        <p14:creationId xmlns:p14="http://schemas.microsoft.com/office/powerpoint/2010/main" val="216959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a:xfrm>
            <a:off x="508000" y="274640"/>
            <a:ext cx="10972800" cy="657226"/>
          </a:xfrm>
        </p:spPr>
        <p:txBody>
          <a:bodyPr wrap="square" anchor="t">
            <a:normAutofit/>
          </a:bodyPr>
          <a:lstStyle/>
          <a:p>
            <a:r>
              <a:rPr lang="en-US" altLang="zh-CN"/>
              <a:t>Predictive</a:t>
            </a:r>
            <a:r>
              <a:rPr lang="zh-CN" altLang="en-US"/>
              <a:t> </a:t>
            </a:r>
            <a:r>
              <a:rPr lang="en-US" altLang="zh-CN"/>
              <a:t>Modelling</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a:xfrm>
            <a:off x="3481918" y="6575425"/>
            <a:ext cx="5109633" cy="215900"/>
          </a:xfrm>
        </p:spPr>
        <p:txBody>
          <a:bodyPr wrap="square" anchor="t">
            <a:normAutofit/>
          </a:bodyPr>
          <a:lstStyle/>
          <a:p>
            <a:pPr>
              <a:lnSpc>
                <a:spcPct val="90000"/>
              </a:lnSpc>
              <a:spcAft>
                <a:spcPts val="600"/>
              </a:spcAft>
              <a:defRPr/>
            </a:pPr>
            <a:r>
              <a:rPr lang="en-AU" sz="900"/>
              <a:t>Big Data and Analytics</a:t>
            </a:r>
            <a:endParaRPr lang="en-US" sz="90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a:xfrm>
            <a:off x="8697384" y="6578600"/>
            <a:ext cx="2844800" cy="215900"/>
          </a:xfrm>
        </p:spPr>
        <p:txBody>
          <a:bodyPr wrap="square" anchor="t">
            <a:normAutofit/>
          </a:bodyPr>
          <a:lstStyle/>
          <a:p>
            <a:pPr>
              <a:lnSpc>
                <a:spcPct val="90000"/>
              </a:lnSpc>
              <a:spcAft>
                <a:spcPts val="600"/>
              </a:spcAft>
            </a:pPr>
            <a:fld id="{3956DA85-404E-9646-866F-75D030953504}" type="slidenum">
              <a:rPr lang="en-US" sz="900" smtClean="0"/>
              <a:pPr>
                <a:lnSpc>
                  <a:spcPct val="90000"/>
                </a:lnSpc>
                <a:spcAft>
                  <a:spcPts val="600"/>
                </a:spcAft>
              </a:pPr>
              <a:t>19</a:t>
            </a:fld>
            <a:endParaRPr lang="en-US" sz="900"/>
          </a:p>
        </p:txBody>
      </p:sp>
      <p:pic>
        <p:nvPicPr>
          <p:cNvPr id="5" name="Picture 4">
            <a:extLst>
              <a:ext uri="{FF2B5EF4-FFF2-40B4-BE49-F238E27FC236}">
                <a16:creationId xmlns:a16="http://schemas.microsoft.com/office/drawing/2014/main" id="{71A8006F-95D9-94F8-DFCE-37127B4D8B90}"/>
              </a:ext>
            </a:extLst>
          </p:cNvPr>
          <p:cNvPicPr>
            <a:picLocks noChangeAspect="1"/>
          </p:cNvPicPr>
          <p:nvPr/>
        </p:nvPicPr>
        <p:blipFill>
          <a:blip r:embed="rId3"/>
          <a:stretch>
            <a:fillRect/>
          </a:stretch>
        </p:blipFill>
        <p:spPr>
          <a:xfrm>
            <a:off x="2184400" y="1676400"/>
            <a:ext cx="7620000" cy="3810000"/>
          </a:xfrm>
          <a:prstGeom prst="rect">
            <a:avLst/>
          </a:prstGeom>
        </p:spPr>
      </p:pic>
    </p:spTree>
    <p:extLst>
      <p:ext uri="{BB962C8B-B14F-4D97-AF65-F5344CB8AC3E}">
        <p14:creationId xmlns:p14="http://schemas.microsoft.com/office/powerpoint/2010/main" val="25573830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p:cNvSpPr txBox="1">
            <a:spLocks noChangeArrowheads="1"/>
          </p:cNvSpPr>
          <p:nvPr/>
        </p:nvSpPr>
        <p:spPr>
          <a:xfrm>
            <a:off x="508000" y="1219206"/>
            <a:ext cx="8331200" cy="4813294"/>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342900" indent="-342900" algn="l">
              <a:lnSpc>
                <a:spcPct val="110000"/>
              </a:lnSpc>
              <a:buFont typeface="Arial" panose="020B0604020202020204" pitchFamily="34" charset="0"/>
              <a:buChar char="•"/>
            </a:pPr>
            <a:r>
              <a:rPr lang="en-US" sz="2800" dirty="0">
                <a:solidFill>
                  <a:schemeClr val="tx1"/>
                </a:solidFill>
                <a:latin typeface="Arial" pitchFamily="34" charset="0"/>
                <a:cs typeface="Arial" pitchFamily="34" charset="0"/>
              </a:rPr>
              <a:t>What we discussed last week?</a:t>
            </a:r>
          </a:p>
          <a:p>
            <a:pPr algn="l">
              <a:lnSpc>
                <a:spcPct val="110000"/>
              </a:lnSpc>
            </a:pPr>
            <a:endParaRPr lang="en-US" sz="2800" dirty="0">
              <a:solidFill>
                <a:schemeClr val="tx1"/>
              </a:solidFill>
              <a:latin typeface="Arial" pitchFamily="34" charset="0"/>
              <a:cs typeface="Arial" pitchFamily="34" charset="0"/>
            </a:endParaRPr>
          </a:p>
        </p:txBody>
      </p:sp>
      <p:sp>
        <p:nvSpPr>
          <p:cNvPr id="4" name="Rectangle 2"/>
          <p:cNvSpPr txBox="1">
            <a:spLocks noChangeArrowheads="1"/>
          </p:cNvSpPr>
          <p:nvPr/>
        </p:nvSpPr>
        <p:spPr bwMode="auto">
          <a:xfrm>
            <a:off x="4419600" y="76200"/>
            <a:ext cx="6096000" cy="685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2000" b="1">
                <a:solidFill>
                  <a:schemeClr val="bg1"/>
                </a:solidFill>
                <a:latin typeface="+mj-lt"/>
                <a:ea typeface="+mj-ea"/>
                <a:cs typeface="+mj-cs"/>
              </a:defRPr>
            </a:lvl1pPr>
            <a:lvl2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2pPr>
            <a:lvl3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3pPr>
            <a:lvl4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4pPr>
            <a:lvl5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5pPr>
            <a:lvl6pPr marL="4572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6pPr>
            <a:lvl7pPr marL="9144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7pPr>
            <a:lvl8pPr marL="13716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8pPr>
            <a:lvl9pPr marL="18288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9pPr>
          </a:lstStyle>
          <a:p>
            <a:pPr eaLnBrk="1" hangingPunct="1"/>
            <a:r>
              <a:rPr lang="en-GB" dirty="0">
                <a:latin typeface="Arial" pitchFamily="34" charset="0"/>
                <a:cs typeface="Arial" pitchFamily="34" charset="0"/>
              </a:rPr>
              <a:t>Linear Programming – Transportation</a:t>
            </a:r>
            <a:endParaRPr lang="en-AU" kern="0" dirty="0"/>
          </a:p>
        </p:txBody>
      </p:sp>
      <p:sp>
        <p:nvSpPr>
          <p:cNvPr id="5" name="Title 4"/>
          <p:cNvSpPr>
            <a:spLocks noGrp="1"/>
          </p:cNvSpPr>
          <p:nvPr>
            <p:ph type="title"/>
          </p:nvPr>
        </p:nvSpPr>
        <p:spPr/>
        <p:txBody>
          <a:bodyPr/>
          <a:lstStyle/>
          <a:p>
            <a:r>
              <a:rPr lang="en-AU" dirty="0"/>
              <a:t>Recap</a:t>
            </a:r>
          </a:p>
        </p:txBody>
      </p:sp>
      <p:sp>
        <p:nvSpPr>
          <p:cNvPr id="2" name="Footer Placeholder 1"/>
          <p:cNvSpPr>
            <a:spLocks noGrp="1"/>
          </p:cNvSpPr>
          <p:nvPr>
            <p:ph type="ftr" sz="quarter" idx="11"/>
          </p:nvPr>
        </p:nvSpPr>
        <p:spPr/>
        <p:txBody>
          <a:bodyPr/>
          <a:lstStyle/>
          <a:p>
            <a:pPr>
              <a:defRPr/>
            </a:pPr>
            <a:r>
              <a:rPr lang="en-AU" dirty="0"/>
              <a:t>Big Data and Analytics</a:t>
            </a:r>
            <a:endParaRPr lang="en-US" dirty="0"/>
          </a:p>
        </p:txBody>
      </p:sp>
      <p:sp>
        <p:nvSpPr>
          <p:cNvPr id="3" name="Slide Number Placeholder 2"/>
          <p:cNvSpPr>
            <a:spLocks noGrp="1"/>
          </p:cNvSpPr>
          <p:nvPr>
            <p:ph type="sldNum" sz="quarter" idx="12"/>
          </p:nvPr>
        </p:nvSpPr>
        <p:spPr/>
        <p:txBody>
          <a:bodyPr/>
          <a:lstStyle/>
          <a:p>
            <a:fld id="{3956DA85-404E-9646-866F-75D030953504}" type="slidenum">
              <a:rPr lang="en-US" smtClean="0"/>
              <a:pPr/>
              <a:t>2</a:t>
            </a:fld>
            <a:endParaRPr lang="en-US"/>
          </a:p>
        </p:txBody>
      </p:sp>
      <p:pic>
        <p:nvPicPr>
          <p:cNvPr id="8" name="Picture 7" descr="A logo with orange and grey text&#10;&#10;Description automatically generated">
            <a:extLst>
              <a:ext uri="{FF2B5EF4-FFF2-40B4-BE49-F238E27FC236}">
                <a16:creationId xmlns:a16="http://schemas.microsoft.com/office/drawing/2014/main" id="{4F302999-B8F0-1103-BEED-5158B429AC3E}"/>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0515600" y="86520"/>
            <a:ext cx="1346200" cy="546100"/>
          </a:xfrm>
          <a:prstGeom prst="rect">
            <a:avLst/>
          </a:prstGeom>
        </p:spPr>
      </p:pic>
      <p:pic>
        <p:nvPicPr>
          <p:cNvPr id="7" name="Picture 2" descr="Question Illustration Images - Free Download on Freepik">
            <a:extLst>
              <a:ext uri="{FF2B5EF4-FFF2-40B4-BE49-F238E27FC236}">
                <a16:creationId xmlns:a16="http://schemas.microsoft.com/office/drawing/2014/main" id="{955C33F4-1F53-0A4E-6B47-A947725F1148}"/>
              </a:ext>
            </a:extLst>
          </p:cNvPr>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499393" y="1290064"/>
            <a:ext cx="4957759" cy="49577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20560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a:xfrm>
            <a:off x="508000" y="274640"/>
            <a:ext cx="10972800" cy="657226"/>
          </a:xfrm>
        </p:spPr>
        <p:txBody>
          <a:bodyPr wrap="square" anchor="t">
            <a:normAutofit/>
          </a:bodyPr>
          <a:lstStyle/>
          <a:p>
            <a:r>
              <a:rPr lang="en-US" altLang="zh-CN"/>
              <a:t>Predictive</a:t>
            </a:r>
            <a:r>
              <a:rPr lang="zh-CN" altLang="en-US"/>
              <a:t> </a:t>
            </a:r>
            <a:r>
              <a:rPr lang="en-US" altLang="zh-CN"/>
              <a:t>Modelling</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a:xfrm>
            <a:off x="3481918" y="6575425"/>
            <a:ext cx="5109633" cy="215900"/>
          </a:xfrm>
        </p:spPr>
        <p:txBody>
          <a:bodyPr wrap="square" anchor="t">
            <a:normAutofit/>
          </a:bodyPr>
          <a:lstStyle/>
          <a:p>
            <a:pPr>
              <a:lnSpc>
                <a:spcPct val="90000"/>
              </a:lnSpc>
              <a:spcAft>
                <a:spcPts val="600"/>
              </a:spcAft>
              <a:defRPr/>
            </a:pPr>
            <a:r>
              <a:rPr lang="en-AU" sz="900"/>
              <a:t>Big Data and Analytics</a:t>
            </a:r>
            <a:endParaRPr lang="en-US" sz="90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a:xfrm>
            <a:off x="8697384" y="6578600"/>
            <a:ext cx="2844800" cy="215900"/>
          </a:xfrm>
        </p:spPr>
        <p:txBody>
          <a:bodyPr wrap="square" anchor="t">
            <a:normAutofit/>
          </a:bodyPr>
          <a:lstStyle/>
          <a:p>
            <a:pPr>
              <a:lnSpc>
                <a:spcPct val="90000"/>
              </a:lnSpc>
              <a:spcAft>
                <a:spcPts val="600"/>
              </a:spcAft>
            </a:pPr>
            <a:fld id="{3956DA85-404E-9646-866F-75D030953504}" type="slidenum">
              <a:rPr lang="en-US" sz="900" smtClean="0"/>
              <a:pPr>
                <a:lnSpc>
                  <a:spcPct val="90000"/>
                </a:lnSpc>
                <a:spcAft>
                  <a:spcPts val="600"/>
                </a:spcAft>
              </a:pPr>
              <a:t>20</a:t>
            </a:fld>
            <a:endParaRPr lang="en-US" sz="900"/>
          </a:p>
        </p:txBody>
      </p:sp>
      <p:sp>
        <p:nvSpPr>
          <p:cNvPr id="5" name="TextBox 4">
            <a:extLst>
              <a:ext uri="{FF2B5EF4-FFF2-40B4-BE49-F238E27FC236}">
                <a16:creationId xmlns:a16="http://schemas.microsoft.com/office/drawing/2014/main" id="{A2A39AA5-5FE1-53F5-280C-AD3DFCACB99B}"/>
              </a:ext>
            </a:extLst>
          </p:cNvPr>
          <p:cNvSpPr txBox="1"/>
          <p:nvPr/>
        </p:nvSpPr>
        <p:spPr>
          <a:xfrm>
            <a:off x="691091" y="1143000"/>
            <a:ext cx="10809817" cy="3600986"/>
          </a:xfrm>
          <a:prstGeom prst="rect">
            <a:avLst/>
          </a:prstGeom>
          <a:noFill/>
        </p:spPr>
        <p:txBody>
          <a:bodyPr wrap="square" rtlCol="0">
            <a:spAutoFit/>
          </a:bodyPr>
          <a:lstStyle/>
          <a:p>
            <a:pPr algn="l"/>
            <a:r>
              <a:rPr lang="en-AU" sz="2800" b="1" i="0" dirty="0">
                <a:solidFill>
                  <a:schemeClr val="tx1"/>
                </a:solidFill>
                <a:effectLst/>
                <a:latin typeface="Söhne"/>
              </a:rPr>
              <a:t>Logistic Regression</a:t>
            </a:r>
          </a:p>
          <a:p>
            <a:pPr marL="285750" indent="-285750" algn="l">
              <a:buFont typeface="Arial" panose="020B0604020202020204" pitchFamily="34" charset="0"/>
              <a:buChar char="•"/>
            </a:pPr>
            <a:r>
              <a:rPr lang="en-GB" sz="1800" i="0" dirty="0">
                <a:solidFill>
                  <a:schemeClr val="tx1"/>
                </a:solidFill>
                <a:effectLst/>
                <a:latin typeface="Söhne"/>
              </a:rPr>
              <a:t>Logistic regression is a statistical method for analysing datasets in which there are one or more independent variables that determine an outcome.</a:t>
            </a:r>
          </a:p>
          <a:p>
            <a:pPr marL="285750" indent="-285750" algn="l">
              <a:buFont typeface="Arial" panose="020B0604020202020204" pitchFamily="34" charset="0"/>
              <a:buChar char="•"/>
            </a:pPr>
            <a:r>
              <a:rPr lang="en-GB" sz="1800" i="0" dirty="0">
                <a:solidFill>
                  <a:schemeClr val="tx1"/>
                </a:solidFill>
                <a:effectLst/>
                <a:latin typeface="Söhne"/>
              </a:rPr>
              <a:t>The outcome is binary (1/0, Yes/No, True/False).</a:t>
            </a:r>
          </a:p>
          <a:p>
            <a:pPr marL="285750" indent="-285750" algn="l">
              <a:buFont typeface="Arial" panose="020B0604020202020204" pitchFamily="34" charset="0"/>
              <a:buChar char="•"/>
            </a:pPr>
            <a:r>
              <a:rPr lang="en-GB" sz="1800" i="0" dirty="0">
                <a:solidFill>
                  <a:schemeClr val="tx1"/>
                </a:solidFill>
                <a:effectLst/>
                <a:latin typeface="Söhne"/>
              </a:rPr>
              <a:t>Used for classification problems, such as spam detection, credit scoring, and medical diagnosis.</a:t>
            </a:r>
          </a:p>
          <a:p>
            <a:pPr marL="285750" indent="-285750" algn="l">
              <a:buFont typeface="Arial" panose="020B0604020202020204" pitchFamily="34" charset="0"/>
              <a:buChar char="•"/>
            </a:pPr>
            <a:endParaRPr lang="en-GB" sz="1800" dirty="0">
              <a:solidFill>
                <a:schemeClr val="tx1"/>
              </a:solidFill>
              <a:latin typeface="Söhne"/>
            </a:endParaRPr>
          </a:p>
          <a:p>
            <a:pPr marL="285750" indent="-285750" algn="l">
              <a:buFont typeface="Arial" panose="020B0604020202020204" pitchFamily="34" charset="0"/>
              <a:buChar char="•"/>
            </a:pPr>
            <a:endParaRPr lang="en-GB" sz="1800" i="0" dirty="0">
              <a:solidFill>
                <a:schemeClr val="tx1"/>
              </a:solidFill>
              <a:effectLst/>
              <a:latin typeface="Söhne"/>
            </a:endParaRPr>
          </a:p>
          <a:p>
            <a:r>
              <a:rPr lang="en-AU" sz="2800" b="1" dirty="0">
                <a:solidFill>
                  <a:schemeClr val="tx1"/>
                </a:solidFill>
                <a:latin typeface="Söhne"/>
              </a:rPr>
              <a:t>Logistic vs. Linear Regression</a:t>
            </a:r>
          </a:p>
          <a:p>
            <a:pPr marL="285750" indent="-285750" algn="l">
              <a:buFont typeface="Arial" panose="020B0604020202020204" pitchFamily="34" charset="0"/>
              <a:buChar char="•"/>
            </a:pPr>
            <a:r>
              <a:rPr lang="en-GB" sz="1800" dirty="0">
                <a:solidFill>
                  <a:schemeClr val="tx1"/>
                </a:solidFill>
                <a:latin typeface="Söhne"/>
              </a:rPr>
              <a:t>Linear regression is used for predicting continuous outcomes.</a:t>
            </a:r>
          </a:p>
          <a:p>
            <a:pPr marL="285750" indent="-285750" algn="l">
              <a:buFont typeface="Arial" panose="020B0604020202020204" pitchFamily="34" charset="0"/>
              <a:buChar char="•"/>
            </a:pPr>
            <a:r>
              <a:rPr lang="en-GB" sz="1800" dirty="0">
                <a:solidFill>
                  <a:schemeClr val="tx1"/>
                </a:solidFill>
                <a:latin typeface="Söhne"/>
              </a:rPr>
              <a:t>Logistic regression is used for predicting binary outcomes.</a:t>
            </a:r>
          </a:p>
          <a:p>
            <a:endParaRPr lang="en-AU" sz="2800" b="1" dirty="0">
              <a:solidFill>
                <a:schemeClr val="tx1"/>
              </a:solidFill>
              <a:latin typeface="Söhne"/>
            </a:endParaRPr>
          </a:p>
        </p:txBody>
      </p:sp>
    </p:spTree>
    <p:extLst>
      <p:ext uri="{BB962C8B-B14F-4D97-AF65-F5344CB8AC3E}">
        <p14:creationId xmlns:p14="http://schemas.microsoft.com/office/powerpoint/2010/main" val="37925836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524000" y="203201"/>
            <a:ext cx="9144000" cy="6448425"/>
          </a:xfrm>
          <a:prstGeom prst="rect">
            <a:avLst/>
          </a:prstGeom>
        </p:spPr>
      </p:pic>
      <p:sp>
        <p:nvSpPr>
          <p:cNvPr id="62468" name="Footer Placeholder 4"/>
          <p:cNvSpPr>
            <a:spLocks noGrp="1"/>
          </p:cNvSpPr>
          <p:nvPr>
            <p:ph type="ftr" sz="quarter" idx="11"/>
          </p:nvPr>
        </p:nvSpPr>
        <p:spPr>
          <a:xfrm>
            <a:off x="3481918" y="6575425"/>
            <a:ext cx="5109633" cy="2159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000">
                <a:solidFill>
                  <a:schemeClr val="bg1"/>
                </a:solidFill>
                <a:latin typeface="Arial" charset="0"/>
                <a:ea typeface="ＭＳ Ｐゴシック" charset="0"/>
                <a:cs typeface="Arial" charset="0"/>
              </a:defRPr>
            </a:lvl1pPr>
            <a:lvl2pPr marL="742950" indent="-285750" eaLnBrk="0" hangingPunct="0">
              <a:defRPr sz="1000">
                <a:solidFill>
                  <a:schemeClr val="bg1"/>
                </a:solidFill>
                <a:latin typeface="Arial" charset="0"/>
                <a:ea typeface="Arial" charset="0"/>
                <a:cs typeface="Arial" charset="0"/>
              </a:defRPr>
            </a:lvl2pPr>
            <a:lvl3pPr marL="1143000" indent="-228600" eaLnBrk="0" hangingPunct="0">
              <a:defRPr sz="1000">
                <a:solidFill>
                  <a:schemeClr val="bg1"/>
                </a:solidFill>
                <a:latin typeface="Arial" charset="0"/>
                <a:ea typeface="Arial" charset="0"/>
                <a:cs typeface="Arial" charset="0"/>
              </a:defRPr>
            </a:lvl3pPr>
            <a:lvl4pPr marL="1600200" indent="-228600" eaLnBrk="0" hangingPunct="0">
              <a:defRPr sz="1000">
                <a:solidFill>
                  <a:schemeClr val="bg1"/>
                </a:solidFill>
                <a:latin typeface="Arial" charset="0"/>
                <a:ea typeface="Arial" charset="0"/>
                <a:cs typeface="Arial" charset="0"/>
              </a:defRPr>
            </a:lvl4pPr>
            <a:lvl5pPr marL="2057400" indent="-228600" eaLnBrk="0" hangingPunct="0">
              <a:defRPr sz="1000">
                <a:solidFill>
                  <a:schemeClr val="bg1"/>
                </a:solidFill>
                <a:latin typeface="Arial" charset="0"/>
                <a:ea typeface="Arial" charset="0"/>
                <a:cs typeface="Arial" charset="0"/>
              </a:defRPr>
            </a:lvl5pPr>
            <a:lvl6pPr marL="2514600" indent="-228600" eaLnBrk="0" fontAlgn="b" hangingPunct="0">
              <a:spcBef>
                <a:spcPct val="0"/>
              </a:spcBef>
              <a:spcAft>
                <a:spcPct val="0"/>
              </a:spcAft>
              <a:defRPr sz="1000">
                <a:solidFill>
                  <a:schemeClr val="bg1"/>
                </a:solidFill>
                <a:latin typeface="Arial" charset="0"/>
                <a:ea typeface="Arial" charset="0"/>
                <a:cs typeface="Arial" charset="0"/>
              </a:defRPr>
            </a:lvl6pPr>
            <a:lvl7pPr marL="2971800" indent="-228600" eaLnBrk="0" fontAlgn="b" hangingPunct="0">
              <a:spcBef>
                <a:spcPct val="0"/>
              </a:spcBef>
              <a:spcAft>
                <a:spcPct val="0"/>
              </a:spcAft>
              <a:defRPr sz="1000">
                <a:solidFill>
                  <a:schemeClr val="bg1"/>
                </a:solidFill>
                <a:latin typeface="Arial" charset="0"/>
                <a:ea typeface="Arial" charset="0"/>
                <a:cs typeface="Arial" charset="0"/>
              </a:defRPr>
            </a:lvl7pPr>
            <a:lvl8pPr marL="3429000" indent="-228600" eaLnBrk="0" fontAlgn="b" hangingPunct="0">
              <a:spcBef>
                <a:spcPct val="0"/>
              </a:spcBef>
              <a:spcAft>
                <a:spcPct val="0"/>
              </a:spcAft>
              <a:defRPr sz="1000">
                <a:solidFill>
                  <a:schemeClr val="bg1"/>
                </a:solidFill>
                <a:latin typeface="Arial" charset="0"/>
                <a:ea typeface="Arial" charset="0"/>
                <a:cs typeface="Arial" charset="0"/>
              </a:defRPr>
            </a:lvl8pPr>
            <a:lvl9pPr marL="3886200" indent="-228600" eaLnBrk="0" fontAlgn="b" hangingPunct="0">
              <a:spcBef>
                <a:spcPct val="0"/>
              </a:spcBef>
              <a:spcAft>
                <a:spcPct val="0"/>
              </a:spcAft>
              <a:defRPr sz="1000">
                <a:solidFill>
                  <a:schemeClr val="bg1"/>
                </a:solidFill>
                <a:latin typeface="Arial" charset="0"/>
                <a:ea typeface="Arial" charset="0"/>
                <a:cs typeface="Arial" charset="0"/>
              </a:defRPr>
            </a:lvl9pPr>
          </a:lstStyle>
          <a:p>
            <a:pPr>
              <a:defRPr/>
            </a:pPr>
            <a:r>
              <a:rPr lang="en-AU" sz="1400" dirty="0"/>
              <a:t>Big Data and Analytics</a:t>
            </a:r>
            <a:endParaRPr lang="en-US" sz="1400" dirty="0"/>
          </a:p>
        </p:txBody>
      </p:sp>
      <p:sp>
        <p:nvSpPr>
          <p:cNvPr id="62467" name="Slide Number Placeholder 5"/>
          <p:cNvSpPr>
            <a:spLocks noGrp="1"/>
          </p:cNvSpPr>
          <p:nvPr>
            <p:ph type="sldNum" sz="quarter" idx="12"/>
          </p:nvPr>
        </p:nvSpPr>
        <p:spPr>
          <a:xfrm>
            <a:off x="8697384" y="6578600"/>
            <a:ext cx="2844800" cy="2159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000">
                <a:solidFill>
                  <a:schemeClr val="bg1"/>
                </a:solidFill>
                <a:latin typeface="Arial" charset="0"/>
                <a:ea typeface="ＭＳ Ｐゴシック" charset="0"/>
                <a:cs typeface="Arial" charset="0"/>
              </a:defRPr>
            </a:lvl1pPr>
            <a:lvl2pPr marL="742950" indent="-285750" eaLnBrk="0" hangingPunct="0">
              <a:defRPr sz="1000">
                <a:solidFill>
                  <a:schemeClr val="bg1"/>
                </a:solidFill>
                <a:latin typeface="Arial" charset="0"/>
                <a:ea typeface="Arial" charset="0"/>
                <a:cs typeface="Arial" charset="0"/>
              </a:defRPr>
            </a:lvl2pPr>
            <a:lvl3pPr marL="1143000" indent="-228600" eaLnBrk="0" hangingPunct="0">
              <a:defRPr sz="1000">
                <a:solidFill>
                  <a:schemeClr val="bg1"/>
                </a:solidFill>
                <a:latin typeface="Arial" charset="0"/>
                <a:ea typeface="Arial" charset="0"/>
                <a:cs typeface="Arial" charset="0"/>
              </a:defRPr>
            </a:lvl3pPr>
            <a:lvl4pPr marL="1600200" indent="-228600" eaLnBrk="0" hangingPunct="0">
              <a:defRPr sz="1000">
                <a:solidFill>
                  <a:schemeClr val="bg1"/>
                </a:solidFill>
                <a:latin typeface="Arial" charset="0"/>
                <a:ea typeface="Arial" charset="0"/>
                <a:cs typeface="Arial" charset="0"/>
              </a:defRPr>
            </a:lvl4pPr>
            <a:lvl5pPr marL="2057400" indent="-228600" eaLnBrk="0" hangingPunct="0">
              <a:defRPr sz="1000">
                <a:solidFill>
                  <a:schemeClr val="bg1"/>
                </a:solidFill>
                <a:latin typeface="Arial" charset="0"/>
                <a:ea typeface="Arial" charset="0"/>
                <a:cs typeface="Arial" charset="0"/>
              </a:defRPr>
            </a:lvl5pPr>
            <a:lvl6pPr marL="2514600" indent="-228600" eaLnBrk="0" fontAlgn="b" hangingPunct="0">
              <a:spcBef>
                <a:spcPct val="0"/>
              </a:spcBef>
              <a:spcAft>
                <a:spcPct val="0"/>
              </a:spcAft>
              <a:defRPr sz="1000">
                <a:solidFill>
                  <a:schemeClr val="bg1"/>
                </a:solidFill>
                <a:latin typeface="Arial" charset="0"/>
                <a:ea typeface="Arial" charset="0"/>
                <a:cs typeface="Arial" charset="0"/>
              </a:defRPr>
            </a:lvl6pPr>
            <a:lvl7pPr marL="2971800" indent="-228600" eaLnBrk="0" fontAlgn="b" hangingPunct="0">
              <a:spcBef>
                <a:spcPct val="0"/>
              </a:spcBef>
              <a:spcAft>
                <a:spcPct val="0"/>
              </a:spcAft>
              <a:defRPr sz="1000">
                <a:solidFill>
                  <a:schemeClr val="bg1"/>
                </a:solidFill>
                <a:latin typeface="Arial" charset="0"/>
                <a:ea typeface="Arial" charset="0"/>
                <a:cs typeface="Arial" charset="0"/>
              </a:defRPr>
            </a:lvl7pPr>
            <a:lvl8pPr marL="3429000" indent="-228600" eaLnBrk="0" fontAlgn="b" hangingPunct="0">
              <a:spcBef>
                <a:spcPct val="0"/>
              </a:spcBef>
              <a:spcAft>
                <a:spcPct val="0"/>
              </a:spcAft>
              <a:defRPr sz="1000">
                <a:solidFill>
                  <a:schemeClr val="bg1"/>
                </a:solidFill>
                <a:latin typeface="Arial" charset="0"/>
                <a:ea typeface="Arial" charset="0"/>
                <a:cs typeface="Arial" charset="0"/>
              </a:defRPr>
            </a:lvl8pPr>
            <a:lvl9pPr marL="3886200" indent="-228600" eaLnBrk="0" fontAlgn="b" hangingPunct="0">
              <a:spcBef>
                <a:spcPct val="0"/>
              </a:spcBef>
              <a:spcAft>
                <a:spcPct val="0"/>
              </a:spcAft>
              <a:defRPr sz="1000">
                <a:solidFill>
                  <a:schemeClr val="bg1"/>
                </a:solidFill>
                <a:latin typeface="Arial" charset="0"/>
                <a:ea typeface="Arial" charset="0"/>
                <a:cs typeface="Arial" charset="0"/>
              </a:defRPr>
            </a:lvl9pPr>
          </a:lstStyle>
          <a:p>
            <a:pPr eaLnBrk="1" hangingPunct="1"/>
            <a:fld id="{C5114520-BFC2-3C45-8A72-E6B68FBD8EB3}" type="slidenum">
              <a:rPr lang="en-AU" sz="1100"/>
              <a:pPr eaLnBrk="1" hangingPunct="1"/>
              <a:t>21</a:t>
            </a:fld>
            <a:endParaRPr lang="en-AU" sz="1100"/>
          </a:p>
        </p:txBody>
      </p:sp>
      <p:sp>
        <p:nvSpPr>
          <p:cNvPr id="2" name="Title 1"/>
          <p:cNvSpPr>
            <a:spLocks noGrp="1"/>
          </p:cNvSpPr>
          <p:nvPr>
            <p:ph type="title"/>
          </p:nvPr>
        </p:nvSpPr>
        <p:spPr/>
        <p:txBody>
          <a:bodyPr/>
          <a:lstStyle/>
          <a:p>
            <a:r>
              <a:rPr lang="en-AU" dirty="0"/>
              <a:t>Questions?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p:txBody>
          <a:bodyPr/>
          <a:lstStyle/>
          <a:p>
            <a:r>
              <a:rPr lang="en-AU" sz="2400" dirty="0"/>
              <a:t>Re</a:t>
            </a:r>
            <a:r>
              <a:rPr lang="en-US" altLang="zh-CN" sz="2400" dirty="0"/>
              <a:t>cap:</a:t>
            </a:r>
            <a:r>
              <a:rPr lang="zh-CN" altLang="en-US" sz="2400" dirty="0"/>
              <a:t> </a:t>
            </a:r>
            <a:r>
              <a:rPr lang="en-AU" sz="2400" dirty="0"/>
              <a:t>Evaluation</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p:txBody>
          <a:bodyPr/>
          <a:lstStyle/>
          <a:p>
            <a:pPr>
              <a:defRPr/>
            </a:pPr>
            <a:r>
              <a:rPr lang="en-AU"/>
              <a:t>Big Data and Analytics</a:t>
            </a:r>
            <a:endParaRPr lang="en-US" dirty="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p:txBody>
          <a:bodyPr/>
          <a:lstStyle/>
          <a:p>
            <a:fld id="{3956DA85-404E-9646-866F-75D030953504}" type="slidenum">
              <a:rPr lang="en-US" smtClean="0"/>
              <a:pPr/>
              <a:t>3</a:t>
            </a:fld>
            <a:endParaRPr lang="en-US"/>
          </a:p>
        </p:txBody>
      </p:sp>
      <p:sp>
        <p:nvSpPr>
          <p:cNvPr id="7" name="TextBox 6">
            <a:extLst>
              <a:ext uri="{FF2B5EF4-FFF2-40B4-BE49-F238E27FC236}">
                <a16:creationId xmlns:a16="http://schemas.microsoft.com/office/drawing/2014/main" id="{243D03D5-7EA1-67F5-C656-35F85B799D62}"/>
              </a:ext>
            </a:extLst>
          </p:cNvPr>
          <p:cNvSpPr txBox="1"/>
          <p:nvPr/>
        </p:nvSpPr>
        <p:spPr>
          <a:xfrm>
            <a:off x="447686" y="990600"/>
            <a:ext cx="11178095" cy="523220"/>
          </a:xfrm>
          <a:prstGeom prst="rect">
            <a:avLst/>
          </a:prstGeom>
          <a:noFill/>
        </p:spPr>
        <p:txBody>
          <a:bodyPr wrap="square" rtlCol="0">
            <a:spAutoFit/>
          </a:bodyPr>
          <a:lstStyle/>
          <a:p>
            <a:pPr algn="l"/>
            <a:r>
              <a:rPr lang="en-AU" sz="2800" b="0" i="0" u="none" strike="noStrike" dirty="0">
                <a:solidFill>
                  <a:schemeClr val="tx1"/>
                </a:solidFill>
                <a:effectLst/>
                <a:latin typeface="Söhne"/>
              </a:rPr>
              <a:t>Train, Validate, Test</a:t>
            </a:r>
          </a:p>
        </p:txBody>
      </p:sp>
      <p:pic>
        <p:nvPicPr>
          <p:cNvPr id="8" name="Picture 7">
            <a:extLst>
              <a:ext uri="{FF2B5EF4-FFF2-40B4-BE49-F238E27FC236}">
                <a16:creationId xmlns:a16="http://schemas.microsoft.com/office/drawing/2014/main" id="{E2D94EC5-DBEB-9A9B-B44F-E07C970053ED}"/>
              </a:ext>
            </a:extLst>
          </p:cNvPr>
          <p:cNvPicPr>
            <a:picLocks noChangeAspect="1"/>
          </p:cNvPicPr>
          <p:nvPr/>
        </p:nvPicPr>
        <p:blipFill>
          <a:blip r:embed="rId3"/>
          <a:stretch>
            <a:fillRect/>
          </a:stretch>
        </p:blipFill>
        <p:spPr>
          <a:xfrm>
            <a:off x="5867400" y="1170367"/>
            <a:ext cx="5334000" cy="5095394"/>
          </a:xfrm>
          <a:prstGeom prst="rect">
            <a:avLst/>
          </a:prstGeom>
        </p:spPr>
      </p:pic>
      <p:sp>
        <p:nvSpPr>
          <p:cNvPr id="5" name="TextBox 4">
            <a:extLst>
              <a:ext uri="{FF2B5EF4-FFF2-40B4-BE49-F238E27FC236}">
                <a16:creationId xmlns:a16="http://schemas.microsoft.com/office/drawing/2014/main" id="{EA264E6E-67E8-7847-4C02-728C1078ED01}"/>
              </a:ext>
            </a:extLst>
          </p:cNvPr>
          <p:cNvSpPr txBox="1"/>
          <p:nvPr/>
        </p:nvSpPr>
        <p:spPr bwMode="auto">
          <a:xfrm>
            <a:off x="447686" y="1742420"/>
            <a:ext cx="5386917" cy="3951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a:bodyPr>
          <a:lstStyle/>
          <a:p>
            <a:pPr marL="180975" indent="-180975" eaLnBrk="0" fontAlgn="base" hangingPunct="0">
              <a:lnSpc>
                <a:spcPct val="90000"/>
              </a:lnSpc>
              <a:spcBef>
                <a:spcPct val="50000"/>
              </a:spcBef>
              <a:buClr>
                <a:srgbClr val="887E6E"/>
              </a:buClr>
              <a:buFont typeface="Arial" panose="020B0604020202020204" pitchFamily="34" charset="0"/>
              <a:buChar char="•"/>
            </a:pPr>
            <a:r>
              <a:rPr lang="en-US" sz="1700" dirty="0">
                <a:solidFill>
                  <a:srgbClr val="00B050"/>
                </a:solidFill>
                <a:latin typeface="+mn-lt"/>
                <a:cs typeface="+mn-cs"/>
              </a:rPr>
              <a:t>Training Set</a:t>
            </a:r>
            <a:r>
              <a:rPr lang="en-US" sz="1700" dirty="0">
                <a:solidFill>
                  <a:schemeClr val="tx1"/>
                </a:solidFill>
                <a:latin typeface="+mn-lt"/>
                <a:cs typeface="+mn-cs"/>
              </a:rPr>
              <a:t>: Model learns patterns</a:t>
            </a:r>
          </a:p>
          <a:p>
            <a:pPr marL="180975" indent="-180975" eaLnBrk="0" fontAlgn="base" hangingPunct="0">
              <a:lnSpc>
                <a:spcPct val="90000"/>
              </a:lnSpc>
              <a:spcBef>
                <a:spcPct val="50000"/>
              </a:spcBef>
              <a:buClr>
                <a:srgbClr val="887E6E"/>
              </a:buClr>
              <a:buFont typeface="Arial" panose="020B0604020202020204" pitchFamily="34" charset="0"/>
              <a:buChar char="•"/>
            </a:pPr>
            <a:r>
              <a:rPr lang="en-US" sz="1700" dirty="0">
                <a:solidFill>
                  <a:srgbClr val="00B050"/>
                </a:solidFill>
                <a:latin typeface="+mn-lt"/>
                <a:cs typeface="+mn-cs"/>
              </a:rPr>
              <a:t>Test Set</a:t>
            </a:r>
            <a:r>
              <a:rPr lang="en-US" sz="1700" dirty="0">
                <a:solidFill>
                  <a:schemeClr val="tx1"/>
                </a:solidFill>
                <a:latin typeface="+mn-lt"/>
                <a:cs typeface="+mn-cs"/>
              </a:rPr>
              <a:t>: Model is evaluated on unseen data</a:t>
            </a:r>
          </a:p>
          <a:p>
            <a:pPr marL="180975" indent="-180975" eaLnBrk="0" fontAlgn="base" hangingPunct="0">
              <a:lnSpc>
                <a:spcPct val="90000"/>
              </a:lnSpc>
              <a:spcBef>
                <a:spcPct val="50000"/>
              </a:spcBef>
              <a:buClr>
                <a:srgbClr val="887E6E"/>
              </a:buClr>
              <a:buFont typeface="Arial" panose="020B0604020202020204" pitchFamily="34" charset="0"/>
              <a:buChar char="•"/>
            </a:pPr>
            <a:r>
              <a:rPr lang="en-US" sz="1700" dirty="0">
                <a:solidFill>
                  <a:schemeClr val="tx1"/>
                </a:solidFill>
                <a:latin typeface="+mn-lt"/>
                <a:cs typeface="+mn-cs"/>
              </a:rPr>
              <a:t>Optionally: </a:t>
            </a:r>
            <a:r>
              <a:rPr lang="en-US" sz="1700" dirty="0">
                <a:solidFill>
                  <a:srgbClr val="00B050"/>
                </a:solidFill>
                <a:latin typeface="+mn-lt"/>
                <a:cs typeface="+mn-cs"/>
              </a:rPr>
              <a:t>Validation set </a:t>
            </a:r>
            <a:r>
              <a:rPr lang="en-US" sz="1700" dirty="0">
                <a:solidFill>
                  <a:schemeClr val="tx1"/>
                </a:solidFill>
                <a:latin typeface="+mn-lt"/>
                <a:cs typeface="+mn-cs"/>
              </a:rPr>
              <a:t>for tuning</a:t>
            </a:r>
          </a:p>
          <a:p>
            <a:pPr marL="638175" lvl="2" indent="-180975" eaLnBrk="0" fontAlgn="base" hangingPunct="0">
              <a:lnSpc>
                <a:spcPct val="90000"/>
              </a:lnSpc>
              <a:spcBef>
                <a:spcPct val="50000"/>
              </a:spcBef>
              <a:buClr>
                <a:srgbClr val="887E6E"/>
              </a:buClr>
              <a:buFont typeface="Wingdings" panose="05000000000000000000" pitchFamily="2" charset="2"/>
              <a:buChar char="•"/>
            </a:pPr>
            <a:r>
              <a:rPr lang="en-US" sz="1700" dirty="0">
                <a:solidFill>
                  <a:schemeClr val="tx1"/>
                </a:solidFill>
                <a:latin typeface="+mn-lt"/>
                <a:cs typeface="+mn-cs"/>
              </a:rPr>
              <a:t>Think of it as a practice test before your final exam</a:t>
            </a:r>
          </a:p>
          <a:p>
            <a:pPr marL="180975" indent="-180975" eaLnBrk="0" fontAlgn="base" hangingPunct="0">
              <a:lnSpc>
                <a:spcPct val="90000"/>
              </a:lnSpc>
              <a:spcBef>
                <a:spcPct val="50000"/>
              </a:spcBef>
              <a:buClr>
                <a:srgbClr val="887E6E"/>
              </a:buClr>
              <a:buFont typeface="Arial" panose="020B0604020202020204" pitchFamily="34" charset="0"/>
              <a:buChar char="•"/>
            </a:pPr>
            <a:r>
              <a:rPr lang="en-US" sz="1700" dirty="0">
                <a:solidFill>
                  <a:schemeClr val="tx1"/>
                </a:solidFill>
                <a:latin typeface="+mn-lt"/>
                <a:cs typeface="+mn-cs"/>
              </a:rPr>
              <a:t>You might ask – why do we need a validation set?</a:t>
            </a:r>
          </a:p>
          <a:p>
            <a:pPr marL="638175" lvl="2" indent="-180975" eaLnBrk="0" fontAlgn="base" hangingPunct="0">
              <a:lnSpc>
                <a:spcPct val="90000"/>
              </a:lnSpc>
              <a:spcBef>
                <a:spcPct val="50000"/>
              </a:spcBef>
              <a:buClr>
                <a:srgbClr val="887E6E"/>
              </a:buClr>
              <a:buFont typeface="Wingdings" panose="05000000000000000000" pitchFamily="2" charset="2"/>
              <a:buChar char="•"/>
            </a:pPr>
            <a:r>
              <a:rPr lang="en-US" sz="1700" dirty="0">
                <a:solidFill>
                  <a:schemeClr val="tx1"/>
                </a:solidFill>
                <a:latin typeface="+mn-lt"/>
                <a:cs typeface="+mn-cs"/>
              </a:rPr>
              <a:t>To </a:t>
            </a:r>
            <a:r>
              <a:rPr lang="en-US" sz="1700" dirty="0">
                <a:solidFill>
                  <a:srgbClr val="FF0000"/>
                </a:solidFill>
                <a:latin typeface="+mn-lt"/>
                <a:cs typeface="+mn-cs"/>
              </a:rPr>
              <a:t>prevent overfitting </a:t>
            </a:r>
            <a:r>
              <a:rPr lang="en-US" sz="1700" dirty="0">
                <a:solidFill>
                  <a:schemeClr val="tx1"/>
                </a:solidFill>
                <a:latin typeface="+mn-lt"/>
                <a:cs typeface="+mn-cs"/>
              </a:rPr>
              <a:t>– if your model does great on training data but poorly on validation data, may be its just memorizing as it is</a:t>
            </a:r>
          </a:p>
          <a:p>
            <a:pPr marL="638175" lvl="2" indent="-180975" eaLnBrk="0" fontAlgn="base" hangingPunct="0">
              <a:lnSpc>
                <a:spcPct val="90000"/>
              </a:lnSpc>
              <a:spcBef>
                <a:spcPct val="50000"/>
              </a:spcBef>
              <a:buClr>
                <a:srgbClr val="887E6E"/>
              </a:buClr>
              <a:buFont typeface="Wingdings" panose="05000000000000000000" pitchFamily="2" charset="2"/>
              <a:buChar char="•"/>
            </a:pPr>
            <a:r>
              <a:rPr lang="en-US" sz="1700" dirty="0">
                <a:solidFill>
                  <a:schemeClr val="tx1"/>
                </a:solidFill>
                <a:latin typeface="+mn-lt"/>
                <a:cs typeface="+mn-cs"/>
              </a:rPr>
              <a:t>To </a:t>
            </a:r>
            <a:r>
              <a:rPr lang="en-US" sz="1700" dirty="0">
                <a:solidFill>
                  <a:srgbClr val="FF0000"/>
                </a:solidFill>
                <a:latin typeface="+mn-lt"/>
                <a:cs typeface="+mn-cs"/>
              </a:rPr>
              <a:t>fine-tune</a:t>
            </a:r>
            <a:r>
              <a:rPr lang="en-US" sz="1700" dirty="0">
                <a:solidFill>
                  <a:schemeClr val="tx1"/>
                </a:solidFill>
                <a:latin typeface="+mn-lt"/>
                <a:cs typeface="+mn-cs"/>
              </a:rPr>
              <a:t> the model</a:t>
            </a:r>
          </a:p>
          <a:p>
            <a:pPr marL="638175" lvl="2" indent="-180975" eaLnBrk="0" fontAlgn="base" hangingPunct="0">
              <a:lnSpc>
                <a:spcPct val="90000"/>
              </a:lnSpc>
              <a:spcBef>
                <a:spcPct val="50000"/>
              </a:spcBef>
              <a:buClr>
                <a:srgbClr val="887E6E"/>
              </a:buClr>
              <a:buFont typeface="Wingdings" panose="05000000000000000000" pitchFamily="2" charset="2"/>
              <a:buChar char="•"/>
            </a:pPr>
            <a:r>
              <a:rPr lang="en-US" sz="1700" dirty="0">
                <a:solidFill>
                  <a:schemeClr val="tx1"/>
                </a:solidFill>
                <a:latin typeface="+mn-lt"/>
                <a:cs typeface="+mn-cs"/>
              </a:rPr>
              <a:t>To decide </a:t>
            </a:r>
            <a:r>
              <a:rPr lang="en-US" sz="1700" dirty="0">
                <a:solidFill>
                  <a:srgbClr val="FF0000"/>
                </a:solidFill>
                <a:latin typeface="+mn-lt"/>
                <a:cs typeface="+mn-cs"/>
              </a:rPr>
              <a:t>when to stop training </a:t>
            </a:r>
            <a:br>
              <a:rPr lang="en-US" sz="1700" dirty="0">
                <a:solidFill>
                  <a:schemeClr val="tx1"/>
                </a:solidFill>
                <a:latin typeface="+mn-lt"/>
                <a:cs typeface="+mn-cs"/>
              </a:rPr>
            </a:br>
            <a:endParaRPr lang="en-US" sz="1700" dirty="0">
              <a:solidFill>
                <a:schemeClr val="tx1"/>
              </a:solidFill>
              <a:latin typeface="+mn-lt"/>
              <a:cs typeface="+mn-cs"/>
            </a:endParaRPr>
          </a:p>
        </p:txBody>
      </p:sp>
    </p:spTree>
    <p:extLst>
      <p:ext uri="{BB962C8B-B14F-4D97-AF65-F5344CB8AC3E}">
        <p14:creationId xmlns:p14="http://schemas.microsoft.com/office/powerpoint/2010/main" val="139097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p:txBody>
          <a:bodyPr/>
          <a:lstStyle/>
          <a:p>
            <a:r>
              <a:rPr lang="en-AU" sz="2400" dirty="0"/>
              <a:t>Re</a:t>
            </a:r>
            <a:r>
              <a:rPr lang="en-US" altLang="zh-CN" sz="2400" dirty="0"/>
              <a:t>cap:</a:t>
            </a:r>
            <a:r>
              <a:rPr lang="zh-CN" altLang="en-US" sz="2400" dirty="0"/>
              <a:t> </a:t>
            </a:r>
            <a:r>
              <a:rPr lang="en-AU" sz="2400" dirty="0"/>
              <a:t>Evaluation</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p:txBody>
          <a:bodyPr/>
          <a:lstStyle/>
          <a:p>
            <a:pPr>
              <a:defRPr/>
            </a:pPr>
            <a:r>
              <a:rPr lang="en-AU"/>
              <a:t>Big Data and Analytics</a:t>
            </a:r>
            <a:endParaRPr lang="en-US" dirty="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p:txBody>
          <a:bodyPr/>
          <a:lstStyle/>
          <a:p>
            <a:fld id="{3956DA85-404E-9646-866F-75D030953504}" type="slidenum">
              <a:rPr lang="en-US" smtClean="0"/>
              <a:pPr/>
              <a:t>4</a:t>
            </a:fld>
            <a:endParaRPr lang="en-US"/>
          </a:p>
        </p:txBody>
      </p:sp>
      <p:sp>
        <p:nvSpPr>
          <p:cNvPr id="8" name="TextBox 7">
            <a:extLst>
              <a:ext uri="{FF2B5EF4-FFF2-40B4-BE49-F238E27FC236}">
                <a16:creationId xmlns:a16="http://schemas.microsoft.com/office/drawing/2014/main" id="{D4D77C6C-3F73-F4E6-DB09-AD79CA6789FA}"/>
              </a:ext>
            </a:extLst>
          </p:cNvPr>
          <p:cNvSpPr txBox="1"/>
          <p:nvPr/>
        </p:nvSpPr>
        <p:spPr>
          <a:xfrm>
            <a:off x="6315406" y="1022322"/>
            <a:ext cx="5361842" cy="3107838"/>
          </a:xfrm>
          <a:prstGeom prst="rect">
            <a:avLst/>
          </a:prstGeom>
          <a:noFill/>
        </p:spPr>
        <p:txBody>
          <a:bodyPr wrap="square" rtlCol="0">
            <a:spAutoFit/>
          </a:bodyPr>
          <a:lstStyle/>
          <a:p>
            <a:pPr algn="l">
              <a:lnSpc>
                <a:spcPct val="200000"/>
              </a:lnSpc>
            </a:pPr>
            <a:r>
              <a:rPr lang="en-AU" sz="1800" b="1" i="0" u="none" strike="noStrike" dirty="0">
                <a:solidFill>
                  <a:schemeClr val="tx1"/>
                </a:solidFill>
                <a:effectLst/>
                <a:latin typeface="Söhne"/>
              </a:rPr>
              <a:t>Classification</a:t>
            </a:r>
            <a:r>
              <a:rPr lang="en-AU" sz="1800" b="0" i="0" u="none" strike="noStrike" dirty="0">
                <a:solidFill>
                  <a:schemeClr val="tx1"/>
                </a:solidFill>
                <a:effectLst/>
                <a:latin typeface="Söhne"/>
              </a:rPr>
              <a:t>: Categorising data into predefined classes</a:t>
            </a:r>
          </a:p>
          <a:p>
            <a:pPr algn="l">
              <a:lnSpc>
                <a:spcPct val="200000"/>
              </a:lnSpc>
            </a:pPr>
            <a:r>
              <a:rPr lang="en-AU" sz="1800" b="1" i="0" u="none" strike="noStrike" dirty="0">
                <a:solidFill>
                  <a:schemeClr val="tx1"/>
                </a:solidFill>
                <a:effectLst/>
                <a:latin typeface="Söhne"/>
              </a:rPr>
              <a:t>Regression</a:t>
            </a:r>
            <a:r>
              <a:rPr lang="en-AU" sz="1800" b="0" i="0" u="none" strike="noStrike" dirty="0">
                <a:solidFill>
                  <a:schemeClr val="tx1"/>
                </a:solidFill>
                <a:effectLst/>
                <a:latin typeface="Söhne"/>
              </a:rPr>
              <a:t>: Predicting continuous values</a:t>
            </a:r>
          </a:p>
          <a:p>
            <a:pPr algn="l">
              <a:lnSpc>
                <a:spcPct val="200000"/>
              </a:lnSpc>
            </a:pPr>
            <a:r>
              <a:rPr lang="en-AU" sz="1800" b="1" i="0" u="none" strike="noStrike" dirty="0">
                <a:solidFill>
                  <a:schemeClr val="tx1"/>
                </a:solidFill>
                <a:effectLst/>
                <a:latin typeface="Söhne"/>
              </a:rPr>
              <a:t>Clustering</a:t>
            </a:r>
            <a:r>
              <a:rPr lang="en-AU" sz="1800" b="0" i="0" u="none" strike="noStrike" dirty="0">
                <a:solidFill>
                  <a:schemeClr val="tx1"/>
                </a:solidFill>
                <a:effectLst/>
                <a:latin typeface="Söhne"/>
              </a:rPr>
              <a:t>: Grouping similar data points</a:t>
            </a:r>
          </a:p>
          <a:p>
            <a:pPr algn="l">
              <a:lnSpc>
                <a:spcPct val="200000"/>
              </a:lnSpc>
            </a:pPr>
            <a:r>
              <a:rPr lang="en-AU" sz="1800" b="1" i="0" u="none" strike="noStrike" dirty="0">
                <a:solidFill>
                  <a:schemeClr val="tx1"/>
                </a:solidFill>
                <a:effectLst/>
                <a:latin typeface="Söhne"/>
              </a:rPr>
              <a:t>Reinforcement Learning: </a:t>
            </a:r>
            <a:r>
              <a:rPr lang="en-AU" sz="1800" b="0" i="0" u="none" strike="noStrike" dirty="0">
                <a:solidFill>
                  <a:schemeClr val="tx1"/>
                </a:solidFill>
                <a:effectLst/>
                <a:latin typeface="Söhne"/>
              </a:rPr>
              <a:t>Learning by interacting with an environment</a:t>
            </a:r>
          </a:p>
          <a:p>
            <a:pPr>
              <a:lnSpc>
                <a:spcPct val="200000"/>
              </a:lnSpc>
            </a:pPr>
            <a:endParaRPr lang="en-AU" dirty="0">
              <a:solidFill>
                <a:schemeClr val="tx1"/>
              </a:solidFill>
            </a:endParaRPr>
          </a:p>
        </p:txBody>
      </p:sp>
      <p:sp>
        <p:nvSpPr>
          <p:cNvPr id="9" name="TextBox 8">
            <a:extLst>
              <a:ext uri="{FF2B5EF4-FFF2-40B4-BE49-F238E27FC236}">
                <a16:creationId xmlns:a16="http://schemas.microsoft.com/office/drawing/2014/main" id="{1AAF66E8-65BC-73E3-48DB-D38AEAE99325}"/>
              </a:ext>
            </a:extLst>
          </p:cNvPr>
          <p:cNvSpPr txBox="1"/>
          <p:nvPr/>
        </p:nvSpPr>
        <p:spPr>
          <a:xfrm>
            <a:off x="514752" y="1145080"/>
            <a:ext cx="4427316" cy="5940088"/>
          </a:xfrm>
          <a:prstGeom prst="rect">
            <a:avLst/>
          </a:prstGeom>
          <a:noFill/>
        </p:spPr>
        <p:txBody>
          <a:bodyPr wrap="square" rtlCol="0">
            <a:spAutoFit/>
          </a:bodyPr>
          <a:lstStyle/>
          <a:p>
            <a:pPr algn="l"/>
            <a:r>
              <a:rPr lang="en-AU" sz="2000" b="1" i="0" u="none" strike="noStrike" dirty="0">
                <a:solidFill>
                  <a:schemeClr val="tx1"/>
                </a:solidFill>
                <a:effectLst/>
                <a:latin typeface="Söhne"/>
              </a:rPr>
              <a:t>Evaluation Metrics</a:t>
            </a:r>
          </a:p>
          <a:p>
            <a:pPr algn="l"/>
            <a:r>
              <a:rPr lang="en-US" altLang="zh-CN" sz="2000" b="1" dirty="0">
                <a:solidFill>
                  <a:schemeClr val="tx1"/>
                </a:solidFill>
                <a:latin typeface="Söhne"/>
              </a:rPr>
              <a:t>C</a:t>
            </a:r>
            <a:r>
              <a:rPr lang="en-AU" sz="2000" b="1" dirty="0" err="1">
                <a:solidFill>
                  <a:schemeClr val="tx1"/>
                </a:solidFill>
                <a:latin typeface="Söhne"/>
              </a:rPr>
              <a:t>ou</a:t>
            </a:r>
            <a:r>
              <a:rPr lang="en-US" altLang="zh-CN" sz="2000" b="1" dirty="0" err="1">
                <a:solidFill>
                  <a:schemeClr val="tx1"/>
                </a:solidFill>
                <a:latin typeface="Söhne"/>
              </a:rPr>
              <a:t>ld</a:t>
            </a:r>
            <a:r>
              <a:rPr lang="zh-CN" altLang="en-US" sz="2000" b="1" dirty="0">
                <a:solidFill>
                  <a:schemeClr val="tx1"/>
                </a:solidFill>
                <a:latin typeface="Söhne"/>
              </a:rPr>
              <a:t> </a:t>
            </a:r>
            <a:r>
              <a:rPr lang="en-US" altLang="zh-CN" sz="2000" b="1" dirty="0">
                <a:solidFill>
                  <a:schemeClr val="tx1"/>
                </a:solidFill>
                <a:latin typeface="Söhne"/>
              </a:rPr>
              <a:t>you</a:t>
            </a:r>
            <a:r>
              <a:rPr lang="zh-CN" altLang="en-US" sz="2000" b="1" dirty="0">
                <a:solidFill>
                  <a:schemeClr val="tx1"/>
                </a:solidFill>
                <a:latin typeface="Söhne"/>
              </a:rPr>
              <a:t> </a:t>
            </a:r>
            <a:r>
              <a:rPr lang="en-US" altLang="zh-CN" sz="2000" b="1" dirty="0">
                <a:solidFill>
                  <a:schemeClr val="tx1"/>
                </a:solidFill>
                <a:latin typeface="Söhne"/>
              </a:rPr>
              <a:t>point</a:t>
            </a:r>
            <a:r>
              <a:rPr lang="zh-CN" altLang="en-US" sz="2000" b="1" dirty="0">
                <a:solidFill>
                  <a:schemeClr val="tx1"/>
                </a:solidFill>
                <a:latin typeface="Söhne"/>
              </a:rPr>
              <a:t> </a:t>
            </a:r>
            <a:r>
              <a:rPr lang="en-US" altLang="zh-CN" sz="2000" b="1" dirty="0">
                <a:solidFill>
                  <a:schemeClr val="tx1"/>
                </a:solidFill>
                <a:latin typeface="Söhne"/>
              </a:rPr>
              <a:t>out</a:t>
            </a:r>
            <a:r>
              <a:rPr lang="zh-CN" altLang="en-US" sz="2000" b="1" dirty="0">
                <a:solidFill>
                  <a:schemeClr val="tx1"/>
                </a:solidFill>
                <a:latin typeface="Söhne"/>
              </a:rPr>
              <a:t> </a:t>
            </a:r>
            <a:r>
              <a:rPr lang="en-US" altLang="zh-CN" sz="2000" b="1" dirty="0">
                <a:solidFill>
                  <a:schemeClr val="tx1"/>
                </a:solidFill>
                <a:latin typeface="Söhne"/>
              </a:rPr>
              <a:t>are</a:t>
            </a:r>
            <a:r>
              <a:rPr lang="zh-CN" altLang="en-US" sz="2000" b="1" dirty="0">
                <a:solidFill>
                  <a:schemeClr val="tx1"/>
                </a:solidFill>
                <a:latin typeface="Söhne"/>
              </a:rPr>
              <a:t> </a:t>
            </a:r>
            <a:r>
              <a:rPr lang="en-US" altLang="zh-CN" sz="2000" b="1" dirty="0">
                <a:solidFill>
                  <a:schemeClr val="tx1"/>
                </a:solidFill>
                <a:latin typeface="Söhne"/>
              </a:rPr>
              <a:t>the</a:t>
            </a:r>
            <a:r>
              <a:rPr lang="zh-CN" altLang="en-US" sz="2000" b="1" dirty="0">
                <a:solidFill>
                  <a:schemeClr val="tx1"/>
                </a:solidFill>
                <a:latin typeface="Söhne"/>
              </a:rPr>
              <a:t> </a:t>
            </a:r>
            <a:r>
              <a:rPr lang="en-US" altLang="zh-CN" sz="2000" b="1" dirty="0">
                <a:solidFill>
                  <a:schemeClr val="tx1"/>
                </a:solidFill>
                <a:latin typeface="Söhne"/>
              </a:rPr>
              <a:t>following</a:t>
            </a:r>
            <a:r>
              <a:rPr lang="zh-CN" altLang="en-US" sz="2000" b="1" dirty="0">
                <a:solidFill>
                  <a:schemeClr val="tx1"/>
                </a:solidFill>
                <a:latin typeface="Söhne"/>
              </a:rPr>
              <a:t> </a:t>
            </a:r>
            <a:r>
              <a:rPr lang="en-US" altLang="zh-CN" sz="2000" b="1" dirty="0">
                <a:solidFill>
                  <a:schemeClr val="tx1"/>
                </a:solidFill>
                <a:latin typeface="Söhne"/>
              </a:rPr>
              <a:t>metrics</a:t>
            </a:r>
            <a:r>
              <a:rPr lang="zh-CN" altLang="en-US" sz="2000" b="1" dirty="0">
                <a:solidFill>
                  <a:schemeClr val="tx1"/>
                </a:solidFill>
                <a:latin typeface="Söhne"/>
              </a:rPr>
              <a:t> </a:t>
            </a:r>
            <a:r>
              <a:rPr lang="en-US" altLang="zh-CN" sz="2000" b="1" dirty="0">
                <a:solidFill>
                  <a:schemeClr val="tx1"/>
                </a:solidFill>
                <a:latin typeface="Söhne"/>
              </a:rPr>
              <a:t>for</a:t>
            </a:r>
            <a:r>
              <a:rPr lang="zh-CN" altLang="en-US" sz="2000" b="1" dirty="0">
                <a:solidFill>
                  <a:schemeClr val="tx1"/>
                </a:solidFill>
                <a:latin typeface="Söhne"/>
              </a:rPr>
              <a:t> </a:t>
            </a:r>
            <a:r>
              <a:rPr lang="en-US" altLang="zh-CN" sz="2000" b="1" dirty="0">
                <a:solidFill>
                  <a:schemeClr val="tx1"/>
                </a:solidFill>
                <a:latin typeface="Söhne"/>
              </a:rPr>
              <a:t>classification,</a:t>
            </a:r>
            <a:r>
              <a:rPr lang="zh-CN" altLang="en-US" sz="2000" b="1" dirty="0">
                <a:solidFill>
                  <a:schemeClr val="tx1"/>
                </a:solidFill>
                <a:latin typeface="Söhne"/>
              </a:rPr>
              <a:t> </a:t>
            </a:r>
            <a:r>
              <a:rPr lang="en-US" altLang="zh-CN" sz="2000" b="1" dirty="0">
                <a:solidFill>
                  <a:schemeClr val="tx1"/>
                </a:solidFill>
                <a:latin typeface="Söhne"/>
              </a:rPr>
              <a:t>regression,</a:t>
            </a:r>
            <a:r>
              <a:rPr lang="zh-CN" altLang="en-US" sz="2000" b="1" dirty="0">
                <a:solidFill>
                  <a:schemeClr val="tx1"/>
                </a:solidFill>
                <a:latin typeface="Söhne"/>
              </a:rPr>
              <a:t> </a:t>
            </a:r>
            <a:r>
              <a:rPr lang="en-US" altLang="zh-CN" sz="2000" b="1" dirty="0">
                <a:solidFill>
                  <a:schemeClr val="tx1"/>
                </a:solidFill>
                <a:latin typeface="Söhne"/>
              </a:rPr>
              <a:t>clustering</a:t>
            </a:r>
            <a:r>
              <a:rPr lang="zh-CN" altLang="en-US" sz="2000" b="1" dirty="0">
                <a:solidFill>
                  <a:schemeClr val="tx1"/>
                </a:solidFill>
                <a:latin typeface="Söhne"/>
              </a:rPr>
              <a:t> </a:t>
            </a:r>
            <a:r>
              <a:rPr lang="en-US" altLang="zh-CN" sz="2000" b="1" dirty="0">
                <a:solidFill>
                  <a:schemeClr val="tx1"/>
                </a:solidFill>
                <a:latin typeface="Söhne"/>
              </a:rPr>
              <a:t>or</a:t>
            </a:r>
            <a:r>
              <a:rPr lang="zh-CN" altLang="en-US" sz="2000" b="1" dirty="0">
                <a:solidFill>
                  <a:schemeClr val="tx1"/>
                </a:solidFill>
                <a:latin typeface="Söhne"/>
              </a:rPr>
              <a:t> </a:t>
            </a:r>
            <a:r>
              <a:rPr lang="en-US" altLang="zh-CN" sz="2000" b="1" dirty="0">
                <a:solidFill>
                  <a:schemeClr val="tx1"/>
                </a:solidFill>
                <a:latin typeface="Söhne"/>
              </a:rPr>
              <a:t>reinforcement</a:t>
            </a:r>
            <a:r>
              <a:rPr lang="zh-CN" altLang="en-US" sz="2000" b="1" dirty="0">
                <a:solidFill>
                  <a:schemeClr val="tx1"/>
                </a:solidFill>
                <a:latin typeface="Söhne"/>
              </a:rPr>
              <a:t> </a:t>
            </a:r>
            <a:r>
              <a:rPr lang="en-US" altLang="zh-CN" sz="2000" b="1" dirty="0">
                <a:solidFill>
                  <a:schemeClr val="tx1"/>
                </a:solidFill>
                <a:latin typeface="Söhne"/>
              </a:rPr>
              <a:t>learning?</a:t>
            </a:r>
            <a:endParaRPr lang="en-AU" sz="2000" b="1" i="0" u="none" strike="noStrike" dirty="0">
              <a:solidFill>
                <a:schemeClr val="tx1"/>
              </a:solidFill>
              <a:effectLst/>
              <a:latin typeface="Söhne"/>
            </a:endParaRPr>
          </a:p>
          <a:p>
            <a:pPr algn="l"/>
            <a:endParaRPr lang="en-AU" sz="2000" b="0" i="0" u="none" strike="noStrike" dirty="0">
              <a:solidFill>
                <a:schemeClr val="tx1"/>
              </a:solidFill>
              <a:effectLst/>
              <a:latin typeface="Söhne"/>
            </a:endParaRPr>
          </a:p>
          <a:p>
            <a:pPr marL="342900" indent="-342900" algn="l">
              <a:buFont typeface="Arial" panose="020B0604020202020204" pitchFamily="34" charset="0"/>
              <a:buChar char="•"/>
            </a:pPr>
            <a:r>
              <a:rPr lang="en-AU" sz="2000" b="0" i="0" u="none" strike="noStrike" dirty="0">
                <a:solidFill>
                  <a:schemeClr val="tx1"/>
                </a:solidFill>
                <a:effectLst/>
                <a:latin typeface="Söhne"/>
              </a:rPr>
              <a:t>Accuracy, Precision, Recall, F1-Score</a:t>
            </a:r>
          </a:p>
          <a:p>
            <a:pPr marL="342900" indent="-342900" algn="l">
              <a:buFont typeface="Arial" panose="020B0604020202020204" pitchFamily="34" charset="0"/>
              <a:buChar char="•"/>
            </a:pPr>
            <a:r>
              <a:rPr lang="en-AU" sz="2000" b="0" i="0" u="none" strike="noStrike" dirty="0">
                <a:solidFill>
                  <a:schemeClr val="tx1"/>
                </a:solidFill>
                <a:effectLst/>
                <a:latin typeface="Söhne"/>
              </a:rPr>
              <a:t>Mean Squared Error (MSE)</a:t>
            </a:r>
          </a:p>
          <a:p>
            <a:pPr marL="342900" indent="-342900" algn="l">
              <a:buFont typeface="Arial" panose="020B0604020202020204" pitchFamily="34" charset="0"/>
              <a:buChar char="•"/>
            </a:pPr>
            <a:r>
              <a:rPr lang="en-AU" sz="2000" b="0" i="0" u="none" strike="noStrike" dirty="0">
                <a:solidFill>
                  <a:schemeClr val="tx1"/>
                </a:solidFill>
                <a:effectLst/>
                <a:latin typeface="Söhne"/>
              </a:rPr>
              <a:t>Silhouette Coefficient</a:t>
            </a:r>
          </a:p>
          <a:p>
            <a:pPr marL="342900" indent="-342900" algn="l">
              <a:buFont typeface="Arial" panose="020B0604020202020204" pitchFamily="34" charset="0"/>
              <a:buChar char="•"/>
            </a:pPr>
            <a:r>
              <a:rPr lang="en-AU" sz="2000" b="0" i="0" u="none" strike="noStrike" dirty="0">
                <a:solidFill>
                  <a:schemeClr val="tx1"/>
                </a:solidFill>
                <a:effectLst/>
                <a:latin typeface="Söhne"/>
              </a:rPr>
              <a:t>Average Reward</a:t>
            </a:r>
          </a:p>
          <a:p>
            <a:pPr marL="342900" indent="-342900">
              <a:buFont typeface="Arial" panose="020B0604020202020204" pitchFamily="34" charset="0"/>
              <a:buChar char="•"/>
            </a:pPr>
            <a:r>
              <a:rPr lang="en-AU" sz="2000" b="0" i="0" u="none" strike="noStrike" dirty="0">
                <a:solidFill>
                  <a:schemeClr val="tx1"/>
                </a:solidFill>
                <a:effectLst/>
                <a:latin typeface="Söhne"/>
              </a:rPr>
              <a:t>ROC Curve and AUC (Area Under the Curve)</a:t>
            </a:r>
          </a:p>
          <a:p>
            <a:pPr marL="342900" indent="-342900" algn="l">
              <a:buFont typeface="Arial" panose="020B0604020202020204" pitchFamily="34" charset="0"/>
              <a:buChar char="•"/>
            </a:pPr>
            <a:r>
              <a:rPr lang="en-AU" sz="2000" b="0" i="0" u="none" strike="noStrike" dirty="0">
                <a:solidFill>
                  <a:schemeClr val="tx1"/>
                </a:solidFill>
                <a:effectLst/>
                <a:latin typeface="Söhne"/>
              </a:rPr>
              <a:t>Success Rate</a:t>
            </a:r>
          </a:p>
          <a:p>
            <a:pPr marL="342900" indent="-342900">
              <a:buFont typeface="Arial" panose="020B0604020202020204" pitchFamily="34" charset="0"/>
              <a:buChar char="•"/>
            </a:pPr>
            <a:r>
              <a:rPr lang="en-AU" sz="2000" b="0" i="0" u="none" strike="noStrike" dirty="0">
                <a:solidFill>
                  <a:schemeClr val="tx1"/>
                </a:solidFill>
                <a:effectLst/>
                <a:latin typeface="Söhne"/>
              </a:rPr>
              <a:t>Davies-Bouldin Index</a:t>
            </a:r>
          </a:p>
          <a:p>
            <a:pPr marL="342900" indent="-342900">
              <a:buFont typeface="Arial" panose="020B0604020202020204" pitchFamily="34" charset="0"/>
              <a:buChar char="•"/>
            </a:pPr>
            <a:r>
              <a:rPr lang="en-AU" sz="2000" b="0" i="0" u="none" strike="noStrike" dirty="0">
                <a:solidFill>
                  <a:schemeClr val="tx1"/>
                </a:solidFill>
                <a:effectLst/>
                <a:latin typeface="Söhne"/>
              </a:rPr>
              <a:t>R-Squared and Adjusted R-Squared</a:t>
            </a:r>
          </a:p>
          <a:p>
            <a:pPr marL="342900" indent="-342900">
              <a:buFont typeface="Arial" panose="020B0604020202020204" pitchFamily="34" charset="0"/>
              <a:buChar char="•"/>
            </a:pPr>
            <a:endParaRPr lang="en-AU" sz="2000" b="0" i="0" u="none" strike="noStrike" dirty="0">
              <a:solidFill>
                <a:schemeClr val="tx1"/>
              </a:solidFill>
              <a:effectLst/>
              <a:latin typeface="Söhne"/>
            </a:endParaRPr>
          </a:p>
          <a:p>
            <a:pPr marL="342900" indent="-342900" algn="l">
              <a:buFont typeface="Arial" panose="020B0604020202020204" pitchFamily="34" charset="0"/>
              <a:buChar char="•"/>
            </a:pPr>
            <a:endParaRPr lang="en-AU" sz="2000" b="0" i="0" u="none" strike="noStrike" dirty="0">
              <a:solidFill>
                <a:schemeClr val="tx1"/>
              </a:solidFill>
              <a:effectLst/>
              <a:latin typeface="Söhne"/>
            </a:endParaRPr>
          </a:p>
          <a:p>
            <a:pPr marL="342900" indent="-342900" algn="l">
              <a:buFont typeface="Arial" panose="020B0604020202020204" pitchFamily="34" charset="0"/>
              <a:buChar char="•"/>
            </a:pPr>
            <a:endParaRPr lang="en-AU" sz="2000" b="0" i="0" u="none" strike="noStrike" dirty="0">
              <a:solidFill>
                <a:schemeClr val="tx1"/>
              </a:solidFill>
              <a:effectLst/>
              <a:latin typeface="Söhne"/>
            </a:endParaRPr>
          </a:p>
          <a:p>
            <a:pPr marL="342900" indent="-342900" algn="l">
              <a:buFont typeface="Arial" panose="020B0604020202020204" pitchFamily="34" charset="0"/>
              <a:buChar char="•"/>
            </a:pPr>
            <a:endParaRPr lang="en-AU" sz="2000" b="0" i="0" u="none" strike="noStrike" dirty="0">
              <a:solidFill>
                <a:schemeClr val="tx1"/>
              </a:solidFill>
              <a:effectLst/>
              <a:latin typeface="Söhne"/>
            </a:endParaRPr>
          </a:p>
          <a:p>
            <a:endParaRPr lang="en-AU" sz="2000" dirty="0">
              <a:solidFill>
                <a:schemeClr val="tx1"/>
              </a:solidFill>
            </a:endParaRPr>
          </a:p>
        </p:txBody>
      </p:sp>
    </p:spTree>
    <p:extLst>
      <p:ext uri="{BB962C8B-B14F-4D97-AF65-F5344CB8AC3E}">
        <p14:creationId xmlns:p14="http://schemas.microsoft.com/office/powerpoint/2010/main" val="552191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p:txBody>
          <a:bodyPr/>
          <a:lstStyle/>
          <a:p>
            <a:r>
              <a:rPr lang="en-US" altLang="zh-CN" sz="2400" dirty="0"/>
              <a:t>Predictive</a:t>
            </a:r>
            <a:r>
              <a:rPr lang="zh-CN" altLang="en-US" sz="2400" dirty="0"/>
              <a:t> </a:t>
            </a:r>
            <a:r>
              <a:rPr lang="en-US" altLang="zh-CN" sz="2400" dirty="0"/>
              <a:t>Modelling</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p:txBody>
          <a:bodyPr/>
          <a:lstStyle/>
          <a:p>
            <a:pPr>
              <a:defRPr/>
            </a:pPr>
            <a:r>
              <a:rPr lang="en-AU"/>
              <a:t>Big Data and Analytics</a:t>
            </a:r>
            <a:endParaRPr lang="en-US" dirty="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p:txBody>
          <a:bodyPr/>
          <a:lstStyle/>
          <a:p>
            <a:fld id="{3956DA85-404E-9646-866F-75D030953504}" type="slidenum">
              <a:rPr lang="en-US" smtClean="0"/>
              <a:pPr/>
              <a:t>5</a:t>
            </a:fld>
            <a:endParaRPr lang="en-US"/>
          </a:p>
        </p:txBody>
      </p:sp>
      <p:sp>
        <p:nvSpPr>
          <p:cNvPr id="9" name="TextBox 8">
            <a:extLst>
              <a:ext uri="{FF2B5EF4-FFF2-40B4-BE49-F238E27FC236}">
                <a16:creationId xmlns:a16="http://schemas.microsoft.com/office/drawing/2014/main" id="{7D8F27C8-097E-283D-0508-964F95B255E1}"/>
              </a:ext>
            </a:extLst>
          </p:cNvPr>
          <p:cNvSpPr txBox="1"/>
          <p:nvPr/>
        </p:nvSpPr>
        <p:spPr>
          <a:xfrm>
            <a:off x="447686" y="990600"/>
            <a:ext cx="11178095" cy="1477328"/>
          </a:xfrm>
          <a:prstGeom prst="rect">
            <a:avLst/>
          </a:prstGeom>
          <a:noFill/>
        </p:spPr>
        <p:txBody>
          <a:bodyPr wrap="square" rtlCol="0">
            <a:spAutoFit/>
          </a:bodyPr>
          <a:lstStyle/>
          <a:p>
            <a:pPr algn="l"/>
            <a:r>
              <a:rPr lang="en-AU" sz="1800" b="1" i="0" dirty="0">
                <a:solidFill>
                  <a:schemeClr val="tx1"/>
                </a:solidFill>
                <a:effectLst/>
                <a:latin typeface="Open Sans" panose="020B0606030504020204" pitchFamily="34" charset="0"/>
              </a:rPr>
              <a:t>Predictive modelling</a:t>
            </a:r>
            <a:r>
              <a:rPr lang="en-AU" sz="1800" b="1" dirty="0">
                <a:solidFill>
                  <a:schemeClr val="tx1"/>
                </a:solidFill>
                <a:latin typeface="Open Sans" panose="020B0606030504020204" pitchFamily="34" charset="0"/>
              </a:rPr>
              <a:t> or </a:t>
            </a:r>
            <a:r>
              <a:rPr lang="en-AU" sz="1800" b="1" i="0" dirty="0">
                <a:solidFill>
                  <a:schemeClr val="tx1"/>
                </a:solidFill>
                <a:effectLst/>
                <a:latin typeface="Open Sans" panose="020B0606030504020204" pitchFamily="34" charset="0"/>
              </a:rPr>
              <a:t>predictive analytics: </a:t>
            </a:r>
            <a:r>
              <a:rPr lang="en-AU" sz="1800" dirty="0">
                <a:solidFill>
                  <a:schemeClr val="tx1"/>
                </a:solidFill>
                <a:latin typeface="Open Sans" panose="020B0606030504020204" pitchFamily="34" charset="0"/>
              </a:rPr>
              <a:t>Es</a:t>
            </a:r>
            <a:r>
              <a:rPr lang="en-AU" sz="1800" b="0" i="0" dirty="0">
                <a:solidFill>
                  <a:schemeClr val="tx1"/>
                </a:solidFill>
                <a:effectLst/>
                <a:latin typeface="Open Sans" panose="020B0606030504020204" pitchFamily="34" charset="0"/>
              </a:rPr>
              <a:t>timates </a:t>
            </a:r>
            <a:r>
              <a:rPr lang="en-AU" sz="1800" b="0" i="0" dirty="0">
                <a:solidFill>
                  <a:srgbClr val="0432FF"/>
                </a:solidFill>
                <a:effectLst/>
                <a:latin typeface="Open Sans" panose="020B0606030504020204" pitchFamily="34" charset="0"/>
              </a:rPr>
              <a:t>future outcomes </a:t>
            </a:r>
            <a:r>
              <a:rPr lang="en-AU" sz="1800" b="0" i="0" dirty="0">
                <a:solidFill>
                  <a:schemeClr val="tx1"/>
                </a:solidFill>
                <a:effectLst/>
                <a:latin typeface="Open Sans" panose="020B0606030504020204" pitchFamily="34" charset="0"/>
              </a:rPr>
              <a:t>based on </a:t>
            </a:r>
            <a:r>
              <a:rPr lang="en-AU" sz="1800" b="0" i="0" dirty="0">
                <a:solidFill>
                  <a:srgbClr val="0432FF"/>
                </a:solidFill>
                <a:effectLst/>
                <a:latin typeface="Open Sans" panose="020B0606030504020204" pitchFamily="34" charset="0"/>
              </a:rPr>
              <a:t>historical data </a:t>
            </a:r>
            <a:r>
              <a:rPr lang="en-AU" sz="1800" b="0" i="0" dirty="0">
                <a:solidFill>
                  <a:schemeClr val="tx1"/>
                </a:solidFill>
                <a:effectLst/>
                <a:latin typeface="Open Sans" panose="020B0606030504020204" pitchFamily="34" charset="0"/>
              </a:rPr>
              <a:t>using statistical algorithms and machine learning (ML) techniques. </a:t>
            </a:r>
          </a:p>
          <a:p>
            <a:pPr algn="l"/>
            <a:endParaRPr lang="en-AU" sz="1800" u="none" strike="noStrike" dirty="0">
              <a:solidFill>
                <a:schemeClr val="tx1"/>
              </a:solidFill>
              <a:latin typeface="Open Sans" panose="020B0606030504020204" pitchFamily="34" charset="0"/>
            </a:endParaRPr>
          </a:p>
          <a:p>
            <a:pPr algn="l"/>
            <a:r>
              <a:rPr lang="en-AU" sz="1800" dirty="0">
                <a:solidFill>
                  <a:schemeClr val="tx1"/>
                </a:solidFill>
                <a:latin typeface="Open Sans" panose="020B0606030504020204" pitchFamily="34" charset="0"/>
              </a:rPr>
              <a:t>Predictive models attempt to represent the </a:t>
            </a:r>
            <a:r>
              <a:rPr lang="en-AU" sz="1800" dirty="0">
                <a:solidFill>
                  <a:srgbClr val="0432FF"/>
                </a:solidFill>
                <a:latin typeface="Open Sans" panose="020B0606030504020204" pitchFamily="34" charset="0"/>
              </a:rPr>
              <a:t>influence that a set of (independent) variables </a:t>
            </a:r>
            <a:r>
              <a:rPr lang="en-AU" sz="1800" dirty="0">
                <a:solidFill>
                  <a:schemeClr val="tx1"/>
                </a:solidFill>
                <a:latin typeface="Open Sans" panose="020B0606030504020204" pitchFamily="34" charset="0"/>
              </a:rPr>
              <a:t>have on the </a:t>
            </a:r>
            <a:r>
              <a:rPr lang="en-AU" sz="1800" dirty="0">
                <a:solidFill>
                  <a:srgbClr val="0432FF"/>
                </a:solidFill>
                <a:latin typeface="Open Sans" panose="020B0606030504020204" pitchFamily="34" charset="0"/>
              </a:rPr>
              <a:t>outcome of another (dependent) </a:t>
            </a:r>
            <a:r>
              <a:rPr lang="en-AU" sz="1800" dirty="0">
                <a:solidFill>
                  <a:schemeClr val="tx1"/>
                </a:solidFill>
                <a:latin typeface="Open Sans" panose="020B0606030504020204" pitchFamily="34" charset="0"/>
              </a:rPr>
              <a:t>variable of interest</a:t>
            </a:r>
            <a:r>
              <a:rPr lang="en-AU" b="0" i="0" dirty="0">
                <a:solidFill>
                  <a:schemeClr val="tx1"/>
                </a:solidFill>
                <a:effectLst/>
                <a:latin typeface="Open Sans" panose="020B0606030504020204" pitchFamily="34" charset="0"/>
              </a:rPr>
              <a:t>. </a:t>
            </a:r>
            <a:endParaRPr lang="en-AU" b="0" i="0" u="none" strike="noStrike" dirty="0">
              <a:solidFill>
                <a:schemeClr val="tx1"/>
              </a:solidFill>
              <a:effectLst/>
              <a:latin typeface="Söhne"/>
            </a:endParaRPr>
          </a:p>
        </p:txBody>
      </p:sp>
      <p:pic>
        <p:nvPicPr>
          <p:cNvPr id="10" name="Picture 9">
            <a:extLst>
              <a:ext uri="{FF2B5EF4-FFF2-40B4-BE49-F238E27FC236}">
                <a16:creationId xmlns:a16="http://schemas.microsoft.com/office/drawing/2014/main" id="{5DEE7483-FC09-4ED7-79CF-DA6A2AF1208C}"/>
              </a:ext>
            </a:extLst>
          </p:cNvPr>
          <p:cNvPicPr>
            <a:picLocks noChangeAspect="1"/>
          </p:cNvPicPr>
          <p:nvPr/>
        </p:nvPicPr>
        <p:blipFill>
          <a:blip r:embed="rId3"/>
          <a:stretch>
            <a:fillRect/>
          </a:stretch>
        </p:blipFill>
        <p:spPr>
          <a:xfrm>
            <a:off x="6096000" y="3178809"/>
            <a:ext cx="5683250" cy="3052488"/>
          </a:xfrm>
          <a:prstGeom prst="rect">
            <a:avLst/>
          </a:prstGeom>
        </p:spPr>
      </p:pic>
      <p:sp>
        <p:nvSpPr>
          <p:cNvPr id="11" name="TextBox 10">
            <a:extLst>
              <a:ext uri="{FF2B5EF4-FFF2-40B4-BE49-F238E27FC236}">
                <a16:creationId xmlns:a16="http://schemas.microsoft.com/office/drawing/2014/main" id="{0D3C03F9-D934-BD79-1DAC-6E790C7385EF}"/>
              </a:ext>
            </a:extLst>
          </p:cNvPr>
          <p:cNvSpPr txBox="1"/>
          <p:nvPr/>
        </p:nvSpPr>
        <p:spPr>
          <a:xfrm>
            <a:off x="543169" y="3119096"/>
            <a:ext cx="5207000" cy="923330"/>
          </a:xfrm>
          <a:prstGeom prst="rect">
            <a:avLst/>
          </a:prstGeom>
          <a:noFill/>
        </p:spPr>
        <p:txBody>
          <a:bodyPr wrap="square" rtlCol="0">
            <a:spAutoFit/>
          </a:bodyPr>
          <a:lstStyle/>
          <a:p>
            <a:r>
              <a:rPr lang="en-US" altLang="zh-CN" sz="1800" dirty="0">
                <a:solidFill>
                  <a:schemeClr val="tx1"/>
                </a:solidFill>
              </a:rPr>
              <a:t>Based</a:t>
            </a:r>
            <a:r>
              <a:rPr lang="zh-CN" altLang="en-US" sz="1800" dirty="0">
                <a:solidFill>
                  <a:schemeClr val="tx1"/>
                </a:solidFill>
              </a:rPr>
              <a:t> </a:t>
            </a:r>
            <a:r>
              <a:rPr lang="en-US" altLang="zh-CN" sz="1800" dirty="0">
                <a:solidFill>
                  <a:schemeClr val="tx1"/>
                </a:solidFill>
              </a:rPr>
              <a:t>on</a:t>
            </a:r>
            <a:r>
              <a:rPr lang="zh-CN" altLang="en-US" sz="1800" dirty="0">
                <a:solidFill>
                  <a:schemeClr val="tx1"/>
                </a:solidFill>
              </a:rPr>
              <a:t> </a:t>
            </a:r>
            <a:r>
              <a:rPr lang="en-US" altLang="zh-CN" sz="1800" dirty="0">
                <a:solidFill>
                  <a:schemeClr val="tx1"/>
                </a:solidFill>
              </a:rPr>
              <a:t>this</a:t>
            </a:r>
            <a:r>
              <a:rPr lang="zh-CN" altLang="en-US" sz="1800" dirty="0">
                <a:solidFill>
                  <a:schemeClr val="tx1"/>
                </a:solidFill>
              </a:rPr>
              <a:t> </a:t>
            </a:r>
            <a:r>
              <a:rPr lang="en-US" altLang="zh-CN" sz="1800" dirty="0">
                <a:solidFill>
                  <a:schemeClr val="tx1"/>
                </a:solidFill>
              </a:rPr>
              <a:t>definition,</a:t>
            </a:r>
            <a:r>
              <a:rPr lang="zh-CN" altLang="en-US" sz="1800" dirty="0">
                <a:solidFill>
                  <a:schemeClr val="tx1"/>
                </a:solidFill>
              </a:rPr>
              <a:t> </a:t>
            </a:r>
            <a:r>
              <a:rPr lang="en-AU" altLang="zh-CN" sz="1800" dirty="0">
                <a:solidFill>
                  <a:schemeClr val="tx1"/>
                </a:solidFill>
              </a:rPr>
              <a:t>on which category of ML predictive models can be applied?</a:t>
            </a:r>
            <a:br>
              <a:rPr lang="en-AU" altLang="zh-CN" sz="1800" dirty="0">
                <a:solidFill>
                  <a:schemeClr val="tx1"/>
                </a:solidFill>
              </a:rPr>
            </a:br>
            <a:endParaRPr lang="en-US" sz="1800" dirty="0">
              <a:solidFill>
                <a:schemeClr val="tx1"/>
              </a:solidFill>
            </a:endParaRPr>
          </a:p>
        </p:txBody>
      </p:sp>
    </p:spTree>
    <p:extLst>
      <p:ext uri="{BB962C8B-B14F-4D97-AF65-F5344CB8AC3E}">
        <p14:creationId xmlns:p14="http://schemas.microsoft.com/office/powerpoint/2010/main" val="1753282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p:txBody>
          <a:bodyPr/>
          <a:lstStyle/>
          <a:p>
            <a:r>
              <a:rPr lang="en-US" altLang="zh-CN" sz="2400" dirty="0"/>
              <a:t>Predictive</a:t>
            </a:r>
            <a:r>
              <a:rPr lang="zh-CN" altLang="en-US" sz="2400" dirty="0"/>
              <a:t> </a:t>
            </a:r>
            <a:r>
              <a:rPr lang="en-US" altLang="zh-CN" sz="2400" dirty="0"/>
              <a:t>Modelling</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p:txBody>
          <a:bodyPr/>
          <a:lstStyle/>
          <a:p>
            <a:pPr>
              <a:defRPr/>
            </a:pPr>
            <a:r>
              <a:rPr lang="en-AU"/>
              <a:t>Big Data and Analytics</a:t>
            </a:r>
            <a:endParaRPr lang="en-US" dirty="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p:txBody>
          <a:bodyPr/>
          <a:lstStyle/>
          <a:p>
            <a:fld id="{3956DA85-404E-9646-866F-75D030953504}" type="slidenum">
              <a:rPr lang="en-US" smtClean="0"/>
              <a:pPr/>
              <a:t>6</a:t>
            </a:fld>
            <a:endParaRPr lang="en-US"/>
          </a:p>
        </p:txBody>
      </p:sp>
      <p:sp>
        <p:nvSpPr>
          <p:cNvPr id="6" name="TextBox 5">
            <a:extLst>
              <a:ext uri="{FF2B5EF4-FFF2-40B4-BE49-F238E27FC236}">
                <a16:creationId xmlns:a16="http://schemas.microsoft.com/office/drawing/2014/main" id="{E7796727-3343-0181-B9E7-D4B083790A63}"/>
              </a:ext>
            </a:extLst>
          </p:cNvPr>
          <p:cNvSpPr txBox="1"/>
          <p:nvPr/>
        </p:nvSpPr>
        <p:spPr>
          <a:xfrm>
            <a:off x="474134" y="1123234"/>
            <a:ext cx="5562600" cy="1631216"/>
          </a:xfrm>
          <a:prstGeom prst="rect">
            <a:avLst/>
          </a:prstGeom>
          <a:noFill/>
        </p:spPr>
        <p:txBody>
          <a:bodyPr wrap="square" rtlCol="0">
            <a:spAutoFit/>
          </a:bodyPr>
          <a:lstStyle/>
          <a:p>
            <a:r>
              <a:rPr lang="en-AU" sz="2000" dirty="0">
                <a:solidFill>
                  <a:schemeClr val="tx1"/>
                </a:solidFill>
                <a:latin typeface="Open Sans" panose="020B0606030504020204" pitchFamily="34" charset="0"/>
              </a:rPr>
              <a:t>Predictive models attempt to represent the </a:t>
            </a:r>
            <a:r>
              <a:rPr lang="en-AU" sz="2000" dirty="0">
                <a:solidFill>
                  <a:srgbClr val="0432FF"/>
                </a:solidFill>
                <a:latin typeface="Open Sans" panose="020B0606030504020204" pitchFamily="34" charset="0"/>
              </a:rPr>
              <a:t>influence that a set of (independent) variables </a:t>
            </a:r>
            <a:r>
              <a:rPr lang="en-AU" sz="2000" dirty="0">
                <a:solidFill>
                  <a:schemeClr val="tx1"/>
                </a:solidFill>
                <a:latin typeface="Open Sans" panose="020B0606030504020204" pitchFamily="34" charset="0"/>
              </a:rPr>
              <a:t>have on the </a:t>
            </a:r>
            <a:r>
              <a:rPr lang="en-AU" sz="2000" dirty="0">
                <a:solidFill>
                  <a:srgbClr val="0432FF"/>
                </a:solidFill>
                <a:latin typeface="Open Sans" panose="020B0606030504020204" pitchFamily="34" charset="0"/>
              </a:rPr>
              <a:t>outcome of another (dependent) </a:t>
            </a:r>
            <a:r>
              <a:rPr lang="en-AU" sz="2000" dirty="0">
                <a:solidFill>
                  <a:schemeClr val="tx1"/>
                </a:solidFill>
                <a:latin typeface="Open Sans" panose="020B0606030504020204" pitchFamily="34" charset="0"/>
              </a:rPr>
              <a:t>variable of interest</a:t>
            </a:r>
            <a:r>
              <a:rPr lang="en-AU" sz="2000" b="0" i="0" dirty="0">
                <a:solidFill>
                  <a:schemeClr val="tx1"/>
                </a:solidFill>
                <a:effectLst/>
                <a:latin typeface="Open Sans" panose="020B0606030504020204" pitchFamily="34" charset="0"/>
              </a:rPr>
              <a:t>. </a:t>
            </a:r>
            <a:endParaRPr lang="en-AU" sz="2000" b="0" i="0" u="none" strike="noStrike" dirty="0">
              <a:solidFill>
                <a:schemeClr val="tx1"/>
              </a:solidFill>
              <a:effectLst/>
              <a:latin typeface="Söhne"/>
            </a:endParaRPr>
          </a:p>
          <a:p>
            <a:endParaRPr lang="en-AU" sz="2000" dirty="0"/>
          </a:p>
        </p:txBody>
      </p:sp>
      <p:pic>
        <p:nvPicPr>
          <p:cNvPr id="7" name="Picture 6">
            <a:extLst>
              <a:ext uri="{FF2B5EF4-FFF2-40B4-BE49-F238E27FC236}">
                <a16:creationId xmlns:a16="http://schemas.microsoft.com/office/drawing/2014/main" id="{D7DD59B8-FA51-C5FF-BE5C-A64CDC4EFA88}"/>
              </a:ext>
            </a:extLst>
          </p:cNvPr>
          <p:cNvPicPr>
            <a:picLocks noChangeAspect="1"/>
          </p:cNvPicPr>
          <p:nvPr/>
        </p:nvPicPr>
        <p:blipFill>
          <a:blip r:embed="rId3"/>
          <a:stretch>
            <a:fillRect/>
          </a:stretch>
        </p:blipFill>
        <p:spPr>
          <a:xfrm>
            <a:off x="6555317" y="992751"/>
            <a:ext cx="4876800" cy="5302292"/>
          </a:xfrm>
          <a:prstGeom prst="rect">
            <a:avLst/>
          </a:prstGeom>
        </p:spPr>
      </p:pic>
      <p:sp>
        <p:nvSpPr>
          <p:cNvPr id="8" name="TextBox 7">
            <a:extLst>
              <a:ext uri="{FF2B5EF4-FFF2-40B4-BE49-F238E27FC236}">
                <a16:creationId xmlns:a16="http://schemas.microsoft.com/office/drawing/2014/main" id="{6E0808F0-86DA-0594-3E2A-845C8C3446CF}"/>
              </a:ext>
            </a:extLst>
          </p:cNvPr>
          <p:cNvSpPr txBox="1"/>
          <p:nvPr/>
        </p:nvSpPr>
        <p:spPr>
          <a:xfrm>
            <a:off x="537308" y="2754450"/>
            <a:ext cx="5330092" cy="3139321"/>
          </a:xfrm>
          <a:prstGeom prst="rect">
            <a:avLst/>
          </a:prstGeom>
          <a:noFill/>
        </p:spPr>
        <p:txBody>
          <a:bodyPr wrap="square" rtlCol="0">
            <a:spAutoFit/>
          </a:bodyPr>
          <a:lstStyle/>
          <a:p>
            <a:pPr algn="l"/>
            <a:r>
              <a:rPr lang="en-AU" sz="1800" b="1" i="0" u="none" strike="noStrike" dirty="0">
                <a:solidFill>
                  <a:schemeClr val="tx1"/>
                </a:solidFill>
                <a:effectLst/>
                <a:latin typeface="Söhne"/>
              </a:rPr>
              <a:t>Independent Variable:</a:t>
            </a:r>
            <a:r>
              <a:rPr lang="en-AU" sz="1800" b="0" i="0" u="none" strike="noStrike" dirty="0">
                <a:solidFill>
                  <a:schemeClr val="tx1"/>
                </a:solidFill>
                <a:effectLst/>
                <a:latin typeface="Söhne"/>
              </a:rPr>
              <a:t> This is the variable that is manipulated or changed to see how it affects the dependent variable. It is sometimes referred to as the "predictor" or "explanatory" variable.</a:t>
            </a:r>
          </a:p>
          <a:p>
            <a:pPr algn="l"/>
            <a:endParaRPr lang="en-AU" sz="1800" b="0" i="0" u="none" strike="noStrike" dirty="0">
              <a:solidFill>
                <a:schemeClr val="tx1"/>
              </a:solidFill>
              <a:effectLst/>
              <a:latin typeface="Söhne"/>
            </a:endParaRPr>
          </a:p>
          <a:p>
            <a:pPr algn="l"/>
            <a:r>
              <a:rPr lang="en-AU" sz="1800" b="1" i="0" u="none" strike="noStrike" dirty="0">
                <a:solidFill>
                  <a:schemeClr val="tx1"/>
                </a:solidFill>
                <a:effectLst/>
                <a:latin typeface="Söhne"/>
              </a:rPr>
              <a:t>Dependent Variable:</a:t>
            </a:r>
            <a:r>
              <a:rPr lang="en-AU" sz="1800" b="0" i="0" u="none" strike="noStrike" dirty="0">
                <a:solidFill>
                  <a:schemeClr val="tx1"/>
                </a:solidFill>
                <a:effectLst/>
                <a:latin typeface="Söhne"/>
              </a:rPr>
              <a:t> This is the variable that is being tested and measured. It is "dependent" because its value depends on the values of the independent variable. It is also known as the "response" or "outcome" variable.</a:t>
            </a:r>
          </a:p>
          <a:p>
            <a:endParaRPr lang="en-AU" sz="1800" dirty="0">
              <a:solidFill>
                <a:schemeClr val="tx1"/>
              </a:solidFill>
            </a:endParaRPr>
          </a:p>
        </p:txBody>
      </p:sp>
    </p:spTree>
    <p:extLst>
      <p:ext uri="{BB962C8B-B14F-4D97-AF65-F5344CB8AC3E}">
        <p14:creationId xmlns:p14="http://schemas.microsoft.com/office/powerpoint/2010/main" val="4058938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p:txBody>
          <a:bodyPr/>
          <a:lstStyle/>
          <a:p>
            <a:r>
              <a:rPr lang="en-US" altLang="zh-CN" sz="2400" dirty="0"/>
              <a:t>Predictive</a:t>
            </a:r>
            <a:r>
              <a:rPr lang="zh-CN" altLang="en-US" sz="2400" dirty="0"/>
              <a:t> </a:t>
            </a:r>
            <a:r>
              <a:rPr lang="en-US" altLang="zh-CN" sz="2400" dirty="0"/>
              <a:t>Modelling</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p:txBody>
          <a:bodyPr/>
          <a:lstStyle/>
          <a:p>
            <a:pPr>
              <a:defRPr/>
            </a:pPr>
            <a:r>
              <a:rPr lang="en-AU"/>
              <a:t>Big Data and Analytics</a:t>
            </a:r>
            <a:endParaRPr lang="en-US" dirty="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p:txBody>
          <a:bodyPr/>
          <a:lstStyle/>
          <a:p>
            <a:fld id="{3956DA85-404E-9646-866F-75D030953504}" type="slidenum">
              <a:rPr lang="en-US" smtClean="0"/>
              <a:pPr/>
              <a:t>7</a:t>
            </a:fld>
            <a:endParaRPr lang="en-US"/>
          </a:p>
        </p:txBody>
      </p:sp>
      <p:sp>
        <p:nvSpPr>
          <p:cNvPr id="5" name="TextBox 4">
            <a:extLst>
              <a:ext uri="{FF2B5EF4-FFF2-40B4-BE49-F238E27FC236}">
                <a16:creationId xmlns:a16="http://schemas.microsoft.com/office/drawing/2014/main" id="{2200B580-7D0E-61E8-B3A2-D32CE7AEEFCF}"/>
              </a:ext>
            </a:extLst>
          </p:cNvPr>
          <p:cNvSpPr txBox="1"/>
          <p:nvPr/>
        </p:nvSpPr>
        <p:spPr>
          <a:xfrm>
            <a:off x="447686" y="990600"/>
            <a:ext cx="11178095" cy="5139869"/>
          </a:xfrm>
          <a:prstGeom prst="rect">
            <a:avLst/>
          </a:prstGeom>
          <a:noFill/>
        </p:spPr>
        <p:txBody>
          <a:bodyPr wrap="square" rtlCol="0">
            <a:spAutoFit/>
          </a:bodyPr>
          <a:lstStyle/>
          <a:p>
            <a:pPr algn="l"/>
            <a:r>
              <a:rPr lang="en-US" altLang="zh-CN" sz="2800" b="0" i="0" u="none" strike="noStrike" dirty="0">
                <a:solidFill>
                  <a:schemeClr val="tx1"/>
                </a:solidFill>
                <a:effectLst/>
                <a:latin typeface="Söhne"/>
              </a:rPr>
              <a:t>Applications:</a:t>
            </a:r>
          </a:p>
          <a:p>
            <a:pPr algn="l"/>
            <a:endParaRPr lang="en-US" altLang="zh-CN" sz="2800" b="0" i="0" u="none" strike="noStrike" dirty="0">
              <a:solidFill>
                <a:schemeClr val="tx1"/>
              </a:solidFill>
              <a:effectLst/>
              <a:latin typeface="Söhne"/>
            </a:endParaRPr>
          </a:p>
          <a:p>
            <a:pPr algn="l">
              <a:buFont typeface="+mj-lt"/>
              <a:buAutoNum type="arabicPeriod"/>
            </a:pPr>
            <a:r>
              <a:rPr lang="en-AU" sz="1800" b="1" i="0" dirty="0">
                <a:solidFill>
                  <a:schemeClr val="tx1"/>
                </a:solidFill>
                <a:effectLst/>
                <a:latin typeface="Söhne"/>
              </a:rPr>
              <a:t>Marketing and Sales:</a:t>
            </a:r>
            <a:endParaRPr lang="en-AU" sz="1800" b="0" i="0" dirty="0">
              <a:solidFill>
                <a:schemeClr val="tx1"/>
              </a:solidFill>
              <a:effectLst/>
              <a:latin typeface="Söhne"/>
            </a:endParaRPr>
          </a:p>
          <a:p>
            <a:pPr marL="742950" lvl="1" indent="-285750" algn="l">
              <a:buFont typeface="+mj-lt"/>
              <a:buAutoNum type="arabicPeriod"/>
            </a:pPr>
            <a:r>
              <a:rPr lang="en-AU" sz="1800" dirty="0">
                <a:solidFill>
                  <a:schemeClr val="tx1"/>
                </a:solidFill>
                <a:latin typeface="Söhne"/>
              </a:rPr>
              <a:t>Sales Forecasting: Predicting future sales based on historical data.</a:t>
            </a:r>
          </a:p>
          <a:p>
            <a:pPr marL="742950" lvl="1" indent="-285750" algn="l">
              <a:buFont typeface="+mj-lt"/>
              <a:buAutoNum type="arabicPeriod"/>
            </a:pPr>
            <a:r>
              <a:rPr lang="en-AU" sz="1800" dirty="0">
                <a:solidFill>
                  <a:schemeClr val="tx1"/>
                </a:solidFill>
                <a:latin typeface="Söhne"/>
              </a:rPr>
              <a:t>Customer Segmentation: Grouping customers based on their buying habits and preferences.</a:t>
            </a:r>
          </a:p>
          <a:p>
            <a:pPr marL="742950" lvl="1" indent="-285750" algn="l">
              <a:buFont typeface="+mj-lt"/>
              <a:buAutoNum type="arabicPeriod"/>
            </a:pPr>
            <a:r>
              <a:rPr lang="en-AU" sz="1800" dirty="0">
                <a:solidFill>
                  <a:schemeClr val="tx1"/>
                </a:solidFill>
                <a:latin typeface="Söhne"/>
              </a:rPr>
              <a:t>Churn Prediction: Identifying customers who are likely to leave or stop purchasing.</a:t>
            </a:r>
          </a:p>
          <a:p>
            <a:pPr algn="l">
              <a:buFont typeface="+mj-lt"/>
              <a:buAutoNum type="arabicPeriod"/>
            </a:pPr>
            <a:r>
              <a:rPr lang="en-AU" sz="1800" dirty="0">
                <a:solidFill>
                  <a:schemeClr val="tx1"/>
                </a:solidFill>
                <a:latin typeface="Söhne"/>
              </a:rPr>
              <a:t>Finance:</a:t>
            </a:r>
          </a:p>
          <a:p>
            <a:pPr marL="742950" lvl="1" indent="-285750" algn="l">
              <a:buFont typeface="+mj-lt"/>
              <a:buAutoNum type="arabicPeriod"/>
            </a:pPr>
            <a:r>
              <a:rPr lang="en-AU" sz="1800" b="0" i="0" dirty="0">
                <a:solidFill>
                  <a:schemeClr val="tx1"/>
                </a:solidFill>
                <a:effectLst/>
                <a:latin typeface="Söhne"/>
              </a:rPr>
              <a:t>Credit Scoring: Assessing the creditworthiness of individuals or organizations.</a:t>
            </a:r>
          </a:p>
          <a:p>
            <a:pPr marL="742950" lvl="1" indent="-285750" algn="l">
              <a:buFont typeface="+mj-lt"/>
              <a:buAutoNum type="arabicPeriod"/>
            </a:pPr>
            <a:r>
              <a:rPr lang="en-AU" sz="1800" b="0" i="0" dirty="0">
                <a:solidFill>
                  <a:schemeClr val="tx1"/>
                </a:solidFill>
                <a:effectLst/>
                <a:latin typeface="Söhne"/>
              </a:rPr>
              <a:t>Fraud Detection: Identifying fraudulent activities by </a:t>
            </a:r>
            <a:r>
              <a:rPr lang="en-AU" sz="1800" b="0" i="0" dirty="0" err="1">
                <a:solidFill>
                  <a:schemeClr val="tx1"/>
                </a:solidFill>
                <a:effectLst/>
                <a:latin typeface="Söhne"/>
              </a:rPr>
              <a:t>analy</a:t>
            </a:r>
            <a:r>
              <a:rPr lang="en-US" altLang="zh-CN" sz="1800" b="0" i="0" dirty="0">
                <a:solidFill>
                  <a:schemeClr val="tx1"/>
                </a:solidFill>
                <a:effectLst/>
                <a:latin typeface="Söhne"/>
              </a:rPr>
              <a:t>s</a:t>
            </a:r>
            <a:r>
              <a:rPr lang="en-AU" sz="1800" b="0" i="0" dirty="0" err="1">
                <a:solidFill>
                  <a:schemeClr val="tx1"/>
                </a:solidFill>
                <a:effectLst/>
                <a:latin typeface="Söhne"/>
              </a:rPr>
              <a:t>ing</a:t>
            </a:r>
            <a:r>
              <a:rPr lang="en-AU" sz="1800" b="0" i="0" dirty="0">
                <a:solidFill>
                  <a:schemeClr val="tx1"/>
                </a:solidFill>
                <a:effectLst/>
                <a:latin typeface="Söhne"/>
              </a:rPr>
              <a:t> patterns in transactions.</a:t>
            </a:r>
          </a:p>
          <a:p>
            <a:pPr marL="742950" lvl="1" indent="-285750" algn="l">
              <a:buFont typeface="+mj-lt"/>
              <a:buAutoNum type="arabicPeriod"/>
            </a:pPr>
            <a:r>
              <a:rPr lang="en-AU" sz="1800" b="0" i="0" dirty="0">
                <a:solidFill>
                  <a:schemeClr val="tx1"/>
                </a:solidFill>
                <a:effectLst/>
                <a:latin typeface="Söhne"/>
              </a:rPr>
              <a:t>Risk Management: Assessing and mitigating financial risks.</a:t>
            </a:r>
          </a:p>
          <a:p>
            <a:pPr algn="l">
              <a:buFont typeface="+mj-lt"/>
              <a:buAutoNum type="arabicPeriod"/>
            </a:pPr>
            <a:r>
              <a:rPr lang="en-AU" sz="1800" b="1" i="0" dirty="0">
                <a:solidFill>
                  <a:schemeClr val="tx1"/>
                </a:solidFill>
                <a:effectLst/>
                <a:latin typeface="Söhne"/>
              </a:rPr>
              <a:t>Healthcare:</a:t>
            </a:r>
            <a:endParaRPr lang="en-AU" sz="1800" b="0" i="0" dirty="0">
              <a:solidFill>
                <a:schemeClr val="tx1"/>
              </a:solidFill>
              <a:effectLst/>
              <a:latin typeface="Söhne"/>
            </a:endParaRPr>
          </a:p>
          <a:p>
            <a:pPr marL="742950" lvl="1" indent="-285750" algn="l">
              <a:buFont typeface="+mj-lt"/>
              <a:buAutoNum type="arabicPeriod"/>
            </a:pPr>
            <a:r>
              <a:rPr lang="en-AU" sz="1800" b="0" i="0" dirty="0">
                <a:solidFill>
                  <a:schemeClr val="tx1"/>
                </a:solidFill>
                <a:effectLst/>
                <a:latin typeface="Söhne"/>
              </a:rPr>
              <a:t>Disease Prediction: Predicting the likelihood of disease based on patient symptoms and history.</a:t>
            </a:r>
          </a:p>
          <a:p>
            <a:pPr marL="742950" lvl="1" indent="-285750" algn="l">
              <a:buFont typeface="+mj-lt"/>
              <a:buAutoNum type="arabicPeriod"/>
            </a:pPr>
            <a:r>
              <a:rPr lang="en-AU" sz="1800" b="0" i="0" dirty="0">
                <a:solidFill>
                  <a:schemeClr val="tx1"/>
                </a:solidFill>
                <a:effectLst/>
                <a:latin typeface="Söhne"/>
              </a:rPr>
              <a:t>Patient Outcomes: Forecasting patient recovery or complications after treatment.</a:t>
            </a:r>
          </a:p>
          <a:p>
            <a:pPr marL="742950" lvl="1" indent="-285750" algn="l">
              <a:buFont typeface="+mj-lt"/>
              <a:buAutoNum type="arabicPeriod"/>
            </a:pPr>
            <a:r>
              <a:rPr lang="en-AU" sz="1800" b="0" i="0" dirty="0">
                <a:solidFill>
                  <a:schemeClr val="tx1"/>
                </a:solidFill>
                <a:effectLst/>
                <a:latin typeface="Söhne"/>
              </a:rPr>
              <a:t>Resource Allocation: Predicting the demand for healthcare resources such as beds, equipment, and staff.</a:t>
            </a:r>
          </a:p>
          <a:p>
            <a:pPr algn="l"/>
            <a:endParaRPr lang="en-US" altLang="zh-CN" sz="2800" dirty="0">
              <a:solidFill>
                <a:schemeClr val="tx1"/>
              </a:solidFill>
              <a:latin typeface="Söhne"/>
            </a:endParaRPr>
          </a:p>
          <a:p>
            <a:pPr algn="l"/>
            <a:endParaRPr lang="en-US" altLang="zh-CN" sz="2800" b="0" i="0" u="none" strike="noStrike" dirty="0">
              <a:solidFill>
                <a:schemeClr val="tx1"/>
              </a:solidFill>
              <a:effectLst/>
              <a:latin typeface="Söhne"/>
            </a:endParaRPr>
          </a:p>
        </p:txBody>
      </p:sp>
    </p:spTree>
    <p:extLst>
      <p:ext uri="{BB962C8B-B14F-4D97-AF65-F5344CB8AC3E}">
        <p14:creationId xmlns:p14="http://schemas.microsoft.com/office/powerpoint/2010/main" val="31289256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7518EC4-24DD-F675-CCDD-D9804B59E1C4}"/>
              </a:ext>
            </a:extLst>
          </p:cNvPr>
          <p:cNvPicPr>
            <a:picLocks noChangeAspect="1"/>
          </p:cNvPicPr>
          <p:nvPr/>
        </p:nvPicPr>
        <p:blipFill>
          <a:blip r:embed="rId3"/>
          <a:stretch>
            <a:fillRect/>
          </a:stretch>
        </p:blipFill>
        <p:spPr>
          <a:xfrm>
            <a:off x="5738021" y="1499201"/>
            <a:ext cx="6436394" cy="4426933"/>
          </a:xfrm>
          <a:prstGeom prst="rect">
            <a:avLst/>
          </a:prstGeom>
        </p:spPr>
      </p:pic>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p:txBody>
          <a:bodyPr/>
          <a:lstStyle/>
          <a:p>
            <a:r>
              <a:rPr lang="en-US" altLang="zh-CN" sz="2400" dirty="0"/>
              <a:t>Predictive</a:t>
            </a:r>
            <a:r>
              <a:rPr lang="zh-CN" altLang="en-US" sz="2400" dirty="0"/>
              <a:t> </a:t>
            </a:r>
            <a:r>
              <a:rPr lang="en-US" altLang="zh-CN" sz="2400" dirty="0"/>
              <a:t>Modelling</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p:txBody>
          <a:bodyPr/>
          <a:lstStyle/>
          <a:p>
            <a:pPr>
              <a:defRPr/>
            </a:pPr>
            <a:r>
              <a:rPr lang="en-AU"/>
              <a:t>Big Data and Analytics</a:t>
            </a:r>
            <a:endParaRPr lang="en-US" dirty="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p:txBody>
          <a:bodyPr/>
          <a:lstStyle/>
          <a:p>
            <a:fld id="{3956DA85-404E-9646-866F-75D030953504}" type="slidenum">
              <a:rPr lang="en-US" smtClean="0"/>
              <a:pPr/>
              <a:t>8</a:t>
            </a:fld>
            <a:endParaRPr lang="en-US"/>
          </a:p>
        </p:txBody>
      </p:sp>
      <p:sp>
        <p:nvSpPr>
          <p:cNvPr id="5" name="TextBox 4">
            <a:extLst>
              <a:ext uri="{FF2B5EF4-FFF2-40B4-BE49-F238E27FC236}">
                <a16:creationId xmlns:a16="http://schemas.microsoft.com/office/drawing/2014/main" id="{2200B580-7D0E-61E8-B3A2-D32CE7AEEFCF}"/>
              </a:ext>
            </a:extLst>
          </p:cNvPr>
          <p:cNvSpPr txBox="1"/>
          <p:nvPr/>
        </p:nvSpPr>
        <p:spPr>
          <a:xfrm>
            <a:off x="735552" y="1012954"/>
            <a:ext cx="11178095" cy="4832092"/>
          </a:xfrm>
          <a:prstGeom prst="rect">
            <a:avLst/>
          </a:prstGeom>
          <a:noFill/>
        </p:spPr>
        <p:txBody>
          <a:bodyPr wrap="square" rtlCol="0">
            <a:spAutoFit/>
          </a:bodyPr>
          <a:lstStyle/>
          <a:p>
            <a:pPr algn="l"/>
            <a:r>
              <a:rPr lang="en-AU" sz="2800" b="1" i="0" dirty="0">
                <a:solidFill>
                  <a:schemeClr val="tx1"/>
                </a:solidFill>
                <a:effectLst/>
                <a:latin typeface="Söhne"/>
              </a:rPr>
              <a:t>Benefits of Predictive Modelling</a:t>
            </a:r>
          </a:p>
          <a:p>
            <a:pPr marL="457200" indent="-457200" algn="l">
              <a:buFont typeface="Arial" panose="020B0604020202020204" pitchFamily="34" charset="0"/>
              <a:buChar char="•"/>
            </a:pPr>
            <a:r>
              <a:rPr lang="en-AU" sz="2800" b="0" i="0" dirty="0">
                <a:solidFill>
                  <a:schemeClr val="tx1"/>
                </a:solidFill>
                <a:effectLst/>
                <a:latin typeface="Söhne"/>
              </a:rPr>
              <a:t>Improved decision-making</a:t>
            </a:r>
          </a:p>
          <a:p>
            <a:pPr marL="457200" indent="-457200" algn="l">
              <a:buFont typeface="Arial" panose="020B0604020202020204" pitchFamily="34" charset="0"/>
              <a:buChar char="•"/>
            </a:pPr>
            <a:r>
              <a:rPr lang="en-AU" sz="2800" b="0" i="0" dirty="0">
                <a:solidFill>
                  <a:schemeClr val="tx1"/>
                </a:solidFill>
                <a:effectLst/>
                <a:latin typeface="Söhne"/>
              </a:rPr>
              <a:t>Enhanced customer experience</a:t>
            </a:r>
          </a:p>
          <a:p>
            <a:pPr marL="457200" indent="-457200" algn="l">
              <a:buFont typeface="Arial" panose="020B0604020202020204" pitchFamily="34" charset="0"/>
              <a:buChar char="•"/>
            </a:pPr>
            <a:r>
              <a:rPr lang="en-AU" sz="2800" b="0" i="0" dirty="0">
                <a:solidFill>
                  <a:schemeClr val="tx1"/>
                </a:solidFill>
                <a:effectLst/>
                <a:latin typeface="Söhne"/>
              </a:rPr>
              <a:t>Increased operational efficiency</a:t>
            </a:r>
          </a:p>
          <a:p>
            <a:pPr marL="457200" indent="-457200" algn="l">
              <a:buFont typeface="Arial" panose="020B0604020202020204" pitchFamily="34" charset="0"/>
              <a:buChar char="•"/>
            </a:pPr>
            <a:r>
              <a:rPr lang="en-AU" sz="2800" b="0" i="0" dirty="0">
                <a:solidFill>
                  <a:schemeClr val="tx1"/>
                </a:solidFill>
                <a:effectLst/>
                <a:latin typeface="Söhne"/>
              </a:rPr>
              <a:t>Risk management</a:t>
            </a:r>
          </a:p>
          <a:p>
            <a:pPr algn="l">
              <a:buFont typeface="Arial" panose="020B0604020202020204" pitchFamily="34" charset="0"/>
              <a:buChar char="•"/>
            </a:pPr>
            <a:endParaRPr lang="en-AU" sz="2800" b="0" i="0" dirty="0">
              <a:solidFill>
                <a:schemeClr val="tx1"/>
              </a:solidFill>
              <a:effectLst/>
              <a:latin typeface="Söhne"/>
            </a:endParaRPr>
          </a:p>
          <a:p>
            <a:pPr algn="l"/>
            <a:r>
              <a:rPr lang="en-AU" sz="2800" b="1" i="0" dirty="0">
                <a:solidFill>
                  <a:schemeClr val="tx1"/>
                </a:solidFill>
                <a:effectLst/>
                <a:latin typeface="Söhne"/>
              </a:rPr>
              <a:t>Challenges and Limitations</a:t>
            </a:r>
          </a:p>
          <a:p>
            <a:pPr marL="457200" indent="-457200" algn="l">
              <a:buFont typeface="Arial" panose="020B0604020202020204" pitchFamily="34" charset="0"/>
              <a:buChar char="•"/>
            </a:pPr>
            <a:r>
              <a:rPr lang="en-AU" sz="2800" b="0" i="0" dirty="0">
                <a:solidFill>
                  <a:schemeClr val="tx1"/>
                </a:solidFill>
                <a:effectLst/>
                <a:latin typeface="Söhne"/>
              </a:rPr>
              <a:t>Data quality and availability</a:t>
            </a:r>
          </a:p>
          <a:p>
            <a:pPr marL="457200" indent="-457200" algn="l">
              <a:buFont typeface="Arial" panose="020B0604020202020204" pitchFamily="34" charset="0"/>
              <a:buChar char="•"/>
            </a:pPr>
            <a:r>
              <a:rPr lang="en-AU" sz="2800" b="0" i="0" dirty="0">
                <a:solidFill>
                  <a:schemeClr val="tx1"/>
                </a:solidFill>
                <a:effectLst/>
                <a:latin typeface="Söhne"/>
              </a:rPr>
              <a:t>Model interpretability</a:t>
            </a:r>
          </a:p>
          <a:p>
            <a:pPr marL="457200" indent="-457200" algn="l">
              <a:buFont typeface="Arial" panose="020B0604020202020204" pitchFamily="34" charset="0"/>
              <a:buChar char="•"/>
            </a:pPr>
            <a:r>
              <a:rPr lang="en-AU" sz="2800" b="0" i="0" dirty="0">
                <a:solidFill>
                  <a:schemeClr val="tx1"/>
                </a:solidFill>
                <a:effectLst/>
                <a:latin typeface="Söhne"/>
              </a:rPr>
              <a:t>Overfitting and underfitting</a:t>
            </a:r>
          </a:p>
          <a:p>
            <a:pPr marL="457200" indent="-457200" algn="l">
              <a:buFont typeface="Arial" panose="020B0604020202020204" pitchFamily="34" charset="0"/>
              <a:buChar char="•"/>
            </a:pPr>
            <a:r>
              <a:rPr lang="en-AU" sz="2800" b="0" i="0" dirty="0">
                <a:solidFill>
                  <a:schemeClr val="tx1"/>
                </a:solidFill>
                <a:effectLst/>
                <a:latin typeface="Söhne"/>
              </a:rPr>
              <a:t>Ethical concerns and bias</a:t>
            </a:r>
          </a:p>
        </p:txBody>
      </p:sp>
    </p:spTree>
    <p:extLst>
      <p:ext uri="{BB962C8B-B14F-4D97-AF65-F5344CB8AC3E}">
        <p14:creationId xmlns:p14="http://schemas.microsoft.com/office/powerpoint/2010/main" val="3530209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2833E-812D-62D1-E74D-E2DE6C5E6AF7}"/>
              </a:ext>
            </a:extLst>
          </p:cNvPr>
          <p:cNvSpPr>
            <a:spLocks noGrp="1"/>
          </p:cNvSpPr>
          <p:nvPr>
            <p:ph type="title"/>
          </p:nvPr>
        </p:nvSpPr>
        <p:spPr/>
        <p:txBody>
          <a:bodyPr/>
          <a:lstStyle/>
          <a:p>
            <a:r>
              <a:rPr lang="en-US" altLang="zh-CN" sz="2400" dirty="0"/>
              <a:t>Predictive</a:t>
            </a:r>
            <a:r>
              <a:rPr lang="zh-CN" altLang="en-US" sz="2400" dirty="0"/>
              <a:t> </a:t>
            </a:r>
            <a:r>
              <a:rPr lang="en-US" altLang="zh-CN" sz="2400" dirty="0"/>
              <a:t>Modelling</a:t>
            </a:r>
            <a:endParaRPr lang="en-AU" dirty="0"/>
          </a:p>
        </p:txBody>
      </p:sp>
      <p:sp>
        <p:nvSpPr>
          <p:cNvPr id="3" name="Footer Placeholder 2">
            <a:extLst>
              <a:ext uri="{FF2B5EF4-FFF2-40B4-BE49-F238E27FC236}">
                <a16:creationId xmlns:a16="http://schemas.microsoft.com/office/drawing/2014/main" id="{FF6235D8-CE49-837B-BCF8-FF74ECB3005B}"/>
              </a:ext>
            </a:extLst>
          </p:cNvPr>
          <p:cNvSpPr>
            <a:spLocks noGrp="1"/>
          </p:cNvSpPr>
          <p:nvPr>
            <p:ph type="ftr" sz="quarter" idx="11"/>
          </p:nvPr>
        </p:nvSpPr>
        <p:spPr/>
        <p:txBody>
          <a:bodyPr/>
          <a:lstStyle/>
          <a:p>
            <a:pPr>
              <a:defRPr/>
            </a:pPr>
            <a:r>
              <a:rPr lang="en-AU"/>
              <a:t>Big Data and Analytics</a:t>
            </a:r>
            <a:endParaRPr lang="en-US" dirty="0"/>
          </a:p>
        </p:txBody>
      </p:sp>
      <p:sp>
        <p:nvSpPr>
          <p:cNvPr id="4" name="Slide Number Placeholder 3">
            <a:extLst>
              <a:ext uri="{FF2B5EF4-FFF2-40B4-BE49-F238E27FC236}">
                <a16:creationId xmlns:a16="http://schemas.microsoft.com/office/drawing/2014/main" id="{043776DB-0BC4-4325-ECCD-0CA91E889DFF}"/>
              </a:ext>
            </a:extLst>
          </p:cNvPr>
          <p:cNvSpPr>
            <a:spLocks noGrp="1"/>
          </p:cNvSpPr>
          <p:nvPr>
            <p:ph type="sldNum" sz="quarter" idx="12"/>
          </p:nvPr>
        </p:nvSpPr>
        <p:spPr/>
        <p:txBody>
          <a:bodyPr/>
          <a:lstStyle/>
          <a:p>
            <a:fld id="{3956DA85-404E-9646-866F-75D030953504}" type="slidenum">
              <a:rPr lang="en-US" smtClean="0"/>
              <a:pPr/>
              <a:t>9</a:t>
            </a:fld>
            <a:endParaRPr lang="en-US"/>
          </a:p>
        </p:txBody>
      </p:sp>
      <p:sp>
        <p:nvSpPr>
          <p:cNvPr id="5" name="TextBox 4">
            <a:extLst>
              <a:ext uri="{FF2B5EF4-FFF2-40B4-BE49-F238E27FC236}">
                <a16:creationId xmlns:a16="http://schemas.microsoft.com/office/drawing/2014/main" id="{2200B580-7D0E-61E8-B3A2-D32CE7AEEFCF}"/>
              </a:ext>
            </a:extLst>
          </p:cNvPr>
          <p:cNvSpPr txBox="1"/>
          <p:nvPr/>
        </p:nvSpPr>
        <p:spPr>
          <a:xfrm>
            <a:off x="711200" y="931866"/>
            <a:ext cx="11178095" cy="5416868"/>
          </a:xfrm>
          <a:prstGeom prst="rect">
            <a:avLst/>
          </a:prstGeom>
          <a:noFill/>
        </p:spPr>
        <p:txBody>
          <a:bodyPr wrap="square" rtlCol="0">
            <a:spAutoFit/>
          </a:bodyPr>
          <a:lstStyle/>
          <a:p>
            <a:pPr algn="l"/>
            <a:r>
              <a:rPr lang="en-AU" sz="2800" b="0" i="0" dirty="0">
                <a:solidFill>
                  <a:schemeClr val="tx1"/>
                </a:solidFill>
                <a:effectLst/>
                <a:latin typeface="Söhne"/>
              </a:rPr>
              <a:t>Types of Predictive Models</a:t>
            </a:r>
            <a:r>
              <a:rPr lang="en-US" altLang="zh-CN" sz="2800" b="0" i="0" dirty="0">
                <a:solidFill>
                  <a:schemeClr val="tx1"/>
                </a:solidFill>
                <a:effectLst/>
                <a:latin typeface="Söhne"/>
              </a:rPr>
              <a:t>:</a:t>
            </a:r>
          </a:p>
          <a:p>
            <a:pPr algn="l"/>
            <a:endParaRPr lang="en-US" altLang="zh-CN" sz="2800" b="0" i="0" dirty="0">
              <a:solidFill>
                <a:schemeClr val="tx1"/>
              </a:solidFill>
              <a:effectLst/>
              <a:latin typeface="Söhne"/>
            </a:endParaRPr>
          </a:p>
          <a:p>
            <a:pPr algn="l"/>
            <a:r>
              <a:rPr lang="en-US" altLang="zh-CN" sz="2000" b="1" i="0" dirty="0">
                <a:solidFill>
                  <a:schemeClr val="tx1"/>
                </a:solidFill>
                <a:effectLst/>
                <a:latin typeface="Söhne"/>
              </a:rPr>
              <a:t>Based</a:t>
            </a:r>
            <a:r>
              <a:rPr lang="zh-CN" altLang="en-US" sz="2000" b="1" i="0" dirty="0">
                <a:solidFill>
                  <a:schemeClr val="tx1"/>
                </a:solidFill>
                <a:effectLst/>
                <a:latin typeface="Söhne"/>
              </a:rPr>
              <a:t> </a:t>
            </a:r>
            <a:r>
              <a:rPr lang="en-US" altLang="zh-CN" sz="2000" b="1" i="0" dirty="0">
                <a:solidFill>
                  <a:schemeClr val="tx1"/>
                </a:solidFill>
                <a:effectLst/>
                <a:latin typeface="Söhne"/>
              </a:rPr>
              <a:t>on</a:t>
            </a:r>
            <a:r>
              <a:rPr lang="zh-CN" altLang="en-US" sz="2000" b="1" i="0" dirty="0">
                <a:solidFill>
                  <a:schemeClr val="tx1"/>
                </a:solidFill>
                <a:effectLst/>
                <a:latin typeface="Söhne"/>
              </a:rPr>
              <a:t> </a:t>
            </a:r>
            <a:r>
              <a:rPr lang="en-US" altLang="zh-CN" sz="2000" b="1" i="0" dirty="0">
                <a:solidFill>
                  <a:schemeClr val="tx1"/>
                </a:solidFill>
                <a:effectLst/>
                <a:latin typeface="Söhne"/>
              </a:rPr>
              <a:t>applications:</a:t>
            </a:r>
            <a:endParaRPr lang="en-AU" sz="2000" b="1" i="0" dirty="0">
              <a:solidFill>
                <a:schemeClr val="tx1"/>
              </a:solidFill>
              <a:effectLst/>
              <a:latin typeface="Söhne"/>
            </a:endParaRPr>
          </a:p>
          <a:p>
            <a:pPr marL="285750" indent="-285750" algn="l">
              <a:buFont typeface="Arial" panose="020B0604020202020204" pitchFamily="34" charset="0"/>
              <a:buChar char="•"/>
            </a:pPr>
            <a:r>
              <a:rPr lang="en-AU" sz="1800" b="0" i="0" dirty="0">
                <a:solidFill>
                  <a:schemeClr val="tx1"/>
                </a:solidFill>
                <a:effectLst/>
                <a:latin typeface="Söhne"/>
              </a:rPr>
              <a:t>Classification: Predicts categorical class labels.</a:t>
            </a:r>
          </a:p>
          <a:p>
            <a:pPr marL="285750" indent="-285750" algn="l">
              <a:buFont typeface="Arial" panose="020B0604020202020204" pitchFamily="34" charset="0"/>
              <a:buChar char="•"/>
            </a:pPr>
            <a:r>
              <a:rPr lang="en-AU" sz="1800" b="0" i="0" dirty="0">
                <a:solidFill>
                  <a:schemeClr val="tx1"/>
                </a:solidFill>
                <a:effectLst/>
                <a:latin typeface="Söhne"/>
              </a:rPr>
              <a:t>Regression: Predicts continuous outcomes.</a:t>
            </a:r>
          </a:p>
          <a:p>
            <a:pPr marL="285750" indent="-285750" algn="l">
              <a:buFont typeface="Arial" panose="020B0604020202020204" pitchFamily="34" charset="0"/>
              <a:buChar char="•"/>
            </a:pPr>
            <a:r>
              <a:rPr lang="en-AU" sz="1800" b="0" i="0" dirty="0">
                <a:solidFill>
                  <a:schemeClr val="tx1"/>
                </a:solidFill>
                <a:effectLst/>
                <a:latin typeface="Söhne"/>
              </a:rPr>
              <a:t>Time-series analysis: Predicts future data points based on historical data.</a:t>
            </a:r>
          </a:p>
          <a:p>
            <a:pPr marL="285750" indent="-285750" algn="l">
              <a:buFont typeface="Arial" panose="020B0604020202020204" pitchFamily="34" charset="0"/>
              <a:buChar char="•"/>
            </a:pPr>
            <a:r>
              <a:rPr lang="en-AU" sz="1800" b="0" i="0" dirty="0">
                <a:solidFill>
                  <a:schemeClr val="tx1"/>
                </a:solidFill>
                <a:effectLst/>
                <a:latin typeface="Söhne"/>
              </a:rPr>
              <a:t>Clustering: Groups similar data points together.</a:t>
            </a:r>
          </a:p>
          <a:p>
            <a:pPr algn="l">
              <a:lnSpc>
                <a:spcPct val="150000"/>
              </a:lnSpc>
              <a:buFont typeface="Arial" panose="020B0604020202020204" pitchFamily="34" charset="0"/>
              <a:buChar char="•"/>
            </a:pPr>
            <a:endParaRPr lang="en-AU" sz="1800" dirty="0">
              <a:solidFill>
                <a:schemeClr val="tx1"/>
              </a:solidFill>
              <a:latin typeface="Söhne"/>
            </a:endParaRPr>
          </a:p>
          <a:p>
            <a:pPr algn="l">
              <a:lnSpc>
                <a:spcPct val="150000"/>
              </a:lnSpc>
            </a:pPr>
            <a:r>
              <a:rPr lang="en-US" altLang="zh-CN" sz="1800" b="1" dirty="0">
                <a:solidFill>
                  <a:schemeClr val="tx1"/>
                </a:solidFill>
                <a:latin typeface="Söhne"/>
              </a:rPr>
              <a:t>Based</a:t>
            </a:r>
            <a:r>
              <a:rPr lang="zh-CN" altLang="en-US" sz="1800" b="1" dirty="0">
                <a:solidFill>
                  <a:schemeClr val="tx1"/>
                </a:solidFill>
                <a:latin typeface="Söhne"/>
              </a:rPr>
              <a:t> </a:t>
            </a:r>
            <a:r>
              <a:rPr lang="en-US" altLang="zh-CN" sz="1800" b="1" dirty="0">
                <a:solidFill>
                  <a:schemeClr val="tx1"/>
                </a:solidFill>
                <a:latin typeface="Söhne"/>
              </a:rPr>
              <a:t>on</a:t>
            </a:r>
            <a:r>
              <a:rPr lang="zh-CN" altLang="en-US" sz="1800" b="1" dirty="0">
                <a:solidFill>
                  <a:schemeClr val="tx1"/>
                </a:solidFill>
                <a:latin typeface="Söhne"/>
              </a:rPr>
              <a:t> </a:t>
            </a:r>
            <a:r>
              <a:rPr lang="en-US" altLang="zh-CN" sz="1800" b="1" dirty="0">
                <a:solidFill>
                  <a:schemeClr val="tx1"/>
                </a:solidFill>
                <a:latin typeface="Söhne"/>
              </a:rPr>
              <a:t>algorithms:</a:t>
            </a:r>
          </a:p>
          <a:p>
            <a:pPr marL="285750" indent="-285750" algn="l">
              <a:buFont typeface="Arial" panose="020B0604020202020204" pitchFamily="34" charset="0"/>
              <a:buChar char="•"/>
            </a:pPr>
            <a:r>
              <a:rPr lang="en-AU" sz="1800" dirty="0">
                <a:solidFill>
                  <a:schemeClr val="tx1"/>
                </a:solidFill>
                <a:latin typeface="Söhne"/>
              </a:rPr>
              <a:t>Generali</a:t>
            </a:r>
            <a:r>
              <a:rPr lang="en-US" altLang="zh-CN" sz="1800" dirty="0">
                <a:solidFill>
                  <a:schemeClr val="tx1"/>
                </a:solidFill>
                <a:latin typeface="Söhne"/>
              </a:rPr>
              <a:t>s</a:t>
            </a:r>
            <a:r>
              <a:rPr lang="en-AU" sz="1800" dirty="0">
                <a:solidFill>
                  <a:schemeClr val="tx1"/>
                </a:solidFill>
                <a:latin typeface="Söhne"/>
              </a:rPr>
              <a:t>ed Linear Models (GLM)</a:t>
            </a:r>
          </a:p>
          <a:p>
            <a:pPr marL="285750" indent="-285750" algn="l">
              <a:buFont typeface="Arial" panose="020B0604020202020204" pitchFamily="34" charset="0"/>
              <a:buChar char="•"/>
            </a:pPr>
            <a:r>
              <a:rPr lang="en-AU" sz="1800" dirty="0">
                <a:solidFill>
                  <a:schemeClr val="tx1"/>
                </a:solidFill>
                <a:latin typeface="Söhne"/>
              </a:rPr>
              <a:t>Logistic Regression</a:t>
            </a:r>
          </a:p>
          <a:p>
            <a:pPr marL="285750" indent="-285750" algn="l">
              <a:buFont typeface="Arial" panose="020B0604020202020204" pitchFamily="34" charset="0"/>
              <a:buChar char="•"/>
            </a:pPr>
            <a:r>
              <a:rPr lang="en-AU" sz="1800" dirty="0">
                <a:solidFill>
                  <a:schemeClr val="tx1"/>
                </a:solidFill>
                <a:latin typeface="Söhne"/>
              </a:rPr>
              <a:t>Random Forests</a:t>
            </a:r>
          </a:p>
          <a:p>
            <a:pPr marL="285750" indent="-285750" algn="l">
              <a:buFont typeface="Arial" panose="020B0604020202020204" pitchFamily="34" charset="0"/>
              <a:buChar char="•"/>
            </a:pPr>
            <a:r>
              <a:rPr lang="en-AU" sz="1800" dirty="0">
                <a:solidFill>
                  <a:schemeClr val="tx1"/>
                </a:solidFill>
                <a:latin typeface="Söhne"/>
              </a:rPr>
              <a:t>Boosted Regression Trees (BRTs)</a:t>
            </a:r>
          </a:p>
          <a:p>
            <a:pPr marL="285750" indent="-285750" algn="l">
              <a:buFont typeface="Arial" panose="020B0604020202020204" pitchFamily="34" charset="0"/>
              <a:buChar char="•"/>
            </a:pPr>
            <a:r>
              <a:rPr lang="en-AU" sz="1800" dirty="0">
                <a:solidFill>
                  <a:schemeClr val="tx1"/>
                </a:solidFill>
                <a:latin typeface="Söhne"/>
              </a:rPr>
              <a:t>Decision Trees</a:t>
            </a:r>
          </a:p>
          <a:p>
            <a:pPr marL="285750" indent="-285750" algn="l">
              <a:buFont typeface="Arial" panose="020B0604020202020204" pitchFamily="34" charset="0"/>
              <a:buChar char="•"/>
            </a:pPr>
            <a:r>
              <a:rPr lang="en-AU" sz="1800" dirty="0">
                <a:solidFill>
                  <a:schemeClr val="tx1"/>
                </a:solidFill>
                <a:latin typeface="Söhne"/>
              </a:rPr>
              <a:t>Neural Networks</a:t>
            </a:r>
          </a:p>
          <a:p>
            <a:pPr marL="285750" indent="-285750" algn="l">
              <a:buFont typeface="Arial" panose="020B0604020202020204" pitchFamily="34" charset="0"/>
              <a:buChar char="•"/>
            </a:pPr>
            <a:r>
              <a:rPr lang="en-AU" sz="1800" dirty="0">
                <a:solidFill>
                  <a:schemeClr val="tx1"/>
                </a:solidFill>
                <a:latin typeface="Söhne"/>
              </a:rPr>
              <a:t>k-Means Clustering</a:t>
            </a:r>
          </a:p>
          <a:p>
            <a:pPr marL="285750" indent="-285750" algn="l">
              <a:buFont typeface="Arial" panose="020B0604020202020204" pitchFamily="34" charset="0"/>
              <a:buChar char="•"/>
            </a:pPr>
            <a:r>
              <a:rPr lang="en-AU" sz="1800" dirty="0" err="1">
                <a:solidFill>
                  <a:schemeClr val="tx1"/>
                </a:solidFill>
                <a:latin typeface="Söhne"/>
              </a:rPr>
              <a:t>AutoRegressive</a:t>
            </a:r>
            <a:r>
              <a:rPr lang="en-AU" sz="1800" dirty="0">
                <a:solidFill>
                  <a:schemeClr val="tx1"/>
                </a:solidFill>
                <a:latin typeface="Söhne"/>
              </a:rPr>
              <a:t> Integrated Moving Average</a:t>
            </a:r>
            <a:endParaRPr lang="en-US" altLang="zh-CN" sz="2800" b="0" i="0" u="none" strike="noStrike" dirty="0">
              <a:solidFill>
                <a:schemeClr val="tx1"/>
              </a:solidFill>
              <a:effectLst/>
              <a:latin typeface="Söhne"/>
            </a:endParaRPr>
          </a:p>
        </p:txBody>
      </p:sp>
      <p:pic>
        <p:nvPicPr>
          <p:cNvPr id="6" name="Picture 5">
            <a:extLst>
              <a:ext uri="{FF2B5EF4-FFF2-40B4-BE49-F238E27FC236}">
                <a16:creationId xmlns:a16="http://schemas.microsoft.com/office/drawing/2014/main" id="{B4522E53-EB4F-14E1-ECE6-394EB91A5CE3}"/>
              </a:ext>
            </a:extLst>
          </p:cNvPr>
          <p:cNvPicPr>
            <a:picLocks noChangeAspect="1"/>
          </p:cNvPicPr>
          <p:nvPr/>
        </p:nvPicPr>
        <p:blipFill>
          <a:blip r:embed="rId3"/>
          <a:stretch>
            <a:fillRect/>
          </a:stretch>
        </p:blipFill>
        <p:spPr>
          <a:xfrm>
            <a:off x="8153400" y="1211490"/>
            <a:ext cx="2941271" cy="5139870"/>
          </a:xfrm>
          <a:prstGeom prst="rect">
            <a:avLst/>
          </a:prstGeom>
        </p:spPr>
      </p:pic>
    </p:spTree>
    <p:extLst>
      <p:ext uri="{BB962C8B-B14F-4D97-AF65-F5344CB8AC3E}">
        <p14:creationId xmlns:p14="http://schemas.microsoft.com/office/powerpoint/2010/main" val="3757232856"/>
      </p:ext>
    </p:extLst>
  </p:cSld>
  <p:clrMapOvr>
    <a:masterClrMapping/>
  </p:clrMapOvr>
</p:sld>
</file>

<file path=ppt/theme/theme1.xml><?xml version="1.0" encoding="utf-8"?>
<a:theme xmlns:a="http://schemas.openxmlformats.org/drawingml/2006/main" name="kkk">
  <a:themeElements>
    <a:clrScheme name="kkk 13">
      <a:dk1>
        <a:srgbClr val="000000"/>
      </a:dk1>
      <a:lt1>
        <a:srgbClr val="FFFFFF"/>
      </a:lt1>
      <a:dk2>
        <a:srgbClr val="000000"/>
      </a:dk2>
      <a:lt2>
        <a:srgbClr val="808080"/>
      </a:lt2>
      <a:accent1>
        <a:srgbClr val="BEBDB0"/>
      </a:accent1>
      <a:accent2>
        <a:srgbClr val="EE3224"/>
      </a:accent2>
      <a:accent3>
        <a:srgbClr val="FFFFFF"/>
      </a:accent3>
      <a:accent4>
        <a:srgbClr val="000000"/>
      </a:accent4>
      <a:accent5>
        <a:srgbClr val="DBDBD4"/>
      </a:accent5>
      <a:accent6>
        <a:srgbClr val="D82C20"/>
      </a:accent6>
      <a:hlink>
        <a:srgbClr val="000000"/>
      </a:hlink>
      <a:folHlink>
        <a:srgbClr val="FFEE00"/>
      </a:folHlink>
    </a:clrScheme>
    <a:fontScheme name="kkk">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bodyPr>
      <a:lstStyle>
        <a:defPPr marL="0" marR="0" indent="0" algn="l" defTabSz="914400" rtl="0" eaLnBrk="1" fontAlgn="b"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bodyPr>
      <a:lstStyle>
        <a:defPPr marL="0" marR="0" indent="0" algn="l" defTabSz="914400" rtl="0" eaLnBrk="1" fontAlgn="b"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kk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kk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kk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kk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kk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kk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kkk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kk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kk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kk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kk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kk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kkk 13">
        <a:dk1>
          <a:srgbClr val="000000"/>
        </a:dk1>
        <a:lt1>
          <a:srgbClr val="FFFFFF"/>
        </a:lt1>
        <a:dk2>
          <a:srgbClr val="000000"/>
        </a:dk2>
        <a:lt2>
          <a:srgbClr val="808080"/>
        </a:lt2>
        <a:accent1>
          <a:srgbClr val="BEBDB0"/>
        </a:accent1>
        <a:accent2>
          <a:srgbClr val="EE3224"/>
        </a:accent2>
        <a:accent3>
          <a:srgbClr val="FFFFFF"/>
        </a:accent3>
        <a:accent4>
          <a:srgbClr val="000000"/>
        </a:accent4>
        <a:accent5>
          <a:srgbClr val="DBDBD4"/>
        </a:accent5>
        <a:accent6>
          <a:srgbClr val="D82C20"/>
        </a:accent6>
        <a:hlink>
          <a:srgbClr val="000000"/>
        </a:hlink>
        <a:folHlink>
          <a:srgbClr val="FFEE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21153</TotalTime>
  <Words>1671</Words>
  <Application>Microsoft Office PowerPoint</Application>
  <PresentationFormat>Widescreen</PresentationFormat>
  <Paragraphs>206</Paragraphs>
  <Slides>21</Slides>
  <Notes>18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Google Sans</vt:lpstr>
      <vt:lpstr>Open Sans</vt:lpstr>
      <vt:lpstr>Söhne</vt:lpstr>
      <vt:lpstr>Wingdings</vt:lpstr>
      <vt:lpstr>kkk</vt:lpstr>
      <vt:lpstr>Session 7</vt:lpstr>
      <vt:lpstr>Recap</vt:lpstr>
      <vt:lpstr>Recap: Evaluation</vt:lpstr>
      <vt:lpstr>Recap: Evaluation</vt:lpstr>
      <vt:lpstr>Predictive Modelling</vt:lpstr>
      <vt:lpstr>Predictive Modelling</vt:lpstr>
      <vt:lpstr>Predictive Modelling</vt:lpstr>
      <vt:lpstr>Predictive Modelling</vt:lpstr>
      <vt:lpstr>Predictive Modelling</vt:lpstr>
      <vt:lpstr>Predictive Modelling</vt:lpstr>
      <vt:lpstr>Predictive Modelling</vt:lpstr>
      <vt:lpstr>PowerPoint Presentation</vt:lpstr>
      <vt:lpstr>Predictive Modelling</vt:lpstr>
      <vt:lpstr>Predictive Modelling</vt:lpstr>
      <vt:lpstr>Predictive Modelling</vt:lpstr>
      <vt:lpstr>Predictive Modelling</vt:lpstr>
      <vt:lpstr>Predictive Modelling</vt:lpstr>
      <vt:lpstr>Predictive Modelling</vt:lpstr>
      <vt:lpstr>Predictive Modelling</vt:lpstr>
      <vt:lpstr>Predictive Modelling</vt:lpstr>
      <vt:lpstr>Questions?</vt:lpstr>
    </vt:vector>
  </TitlesOfParts>
  <Company>solutions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dad</dc:creator>
  <cp:lastModifiedBy>Yuba Raj Kafle (HDR)</cp:lastModifiedBy>
  <cp:revision>808</cp:revision>
  <cp:lastPrinted>2018-03-18T10:41:17Z</cp:lastPrinted>
  <dcterms:created xsi:type="dcterms:W3CDTF">2010-02-21T06:00:47Z</dcterms:created>
  <dcterms:modified xsi:type="dcterms:W3CDTF">2025-11-03T10:22:07Z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ContentMarkingHeaderLocations">
    <vt:lpwstr>kkk:4</vt:lpwstr>
  </property>
  <property fmtid="{D5CDD505-2E9C-101B-9397-08002B2CF9AE}" pid="3" name="ClassificationContentMarkingHeaderText">
    <vt:lpwstr>RMIT Classification: Trusted</vt:lpwstr>
  </property>
  <property fmtid="{D5CDD505-2E9C-101B-9397-08002B2CF9AE}" pid="4" name="MSIP_Label_1b52b3a1-dbcb-41fb-a452-370cf542753f_Enabled">
    <vt:lpwstr>true</vt:lpwstr>
  </property>
  <property fmtid="{D5CDD505-2E9C-101B-9397-08002B2CF9AE}" pid="5" name="MSIP_Label_1b52b3a1-dbcb-41fb-a452-370cf542753f_SetDate">
    <vt:lpwstr>2023-09-19T00:19:22Z</vt:lpwstr>
  </property>
  <property fmtid="{D5CDD505-2E9C-101B-9397-08002B2CF9AE}" pid="6" name="MSIP_Label_1b52b3a1-dbcb-41fb-a452-370cf542753f_Method">
    <vt:lpwstr>Privileged</vt:lpwstr>
  </property>
  <property fmtid="{D5CDD505-2E9C-101B-9397-08002B2CF9AE}" pid="7" name="MSIP_Label_1b52b3a1-dbcb-41fb-a452-370cf542753f_Name">
    <vt:lpwstr>Public</vt:lpwstr>
  </property>
  <property fmtid="{D5CDD505-2E9C-101B-9397-08002B2CF9AE}" pid="8" name="MSIP_Label_1b52b3a1-dbcb-41fb-a452-370cf542753f_SiteId">
    <vt:lpwstr>d1323671-cdbe-4417-b4d4-bdb24b51316b</vt:lpwstr>
  </property>
  <property fmtid="{D5CDD505-2E9C-101B-9397-08002B2CF9AE}" pid="9" name="MSIP_Label_1b52b3a1-dbcb-41fb-a452-370cf542753f_ActionId">
    <vt:lpwstr>6d660856-b09f-4c78-85f2-b22fb1f10b01</vt:lpwstr>
  </property>
  <property fmtid="{D5CDD505-2E9C-101B-9397-08002B2CF9AE}" pid="10" name="MSIP_Label_1b52b3a1-dbcb-41fb-a452-370cf542753f_ContentBits">
    <vt:lpwstr>0</vt:lpwstr>
  </property>
</Properties>
</file>

<file path=docProps/thumbnail.jpeg>
</file>